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45"/>
  </p:notesMasterIdLst>
  <p:sldIdLst>
    <p:sldId id="256" r:id="rId3"/>
    <p:sldId id="305" r:id="rId4"/>
    <p:sldId id="304" r:id="rId5"/>
    <p:sldId id="317" r:id="rId6"/>
    <p:sldId id="314" r:id="rId7"/>
    <p:sldId id="316" r:id="rId8"/>
    <p:sldId id="303" r:id="rId9"/>
    <p:sldId id="30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44" r:id="rId32"/>
    <p:sldId id="339" r:id="rId33"/>
    <p:sldId id="341" r:id="rId34"/>
    <p:sldId id="342" r:id="rId35"/>
    <p:sldId id="343" r:id="rId36"/>
    <p:sldId id="307" r:id="rId37"/>
    <p:sldId id="308" r:id="rId38"/>
    <p:sldId id="311" r:id="rId39"/>
    <p:sldId id="312" r:id="rId40"/>
    <p:sldId id="313" r:id="rId41"/>
    <p:sldId id="309" r:id="rId42"/>
    <p:sldId id="315" r:id="rId43"/>
    <p:sldId id="31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7B9"/>
    <a:srgbClr val="4D4D4D"/>
    <a:srgbClr val="99DE75"/>
    <a:srgbClr val="8D8D8D"/>
    <a:srgbClr val="35A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 snapToGrid="0" snapToObjects="1">
      <p:cViewPr varScale="1">
        <p:scale>
          <a:sx n="97" d="100"/>
          <a:sy n="97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rashid:Dropbox:PSSMH_2015:Guide%20Usage%20Survey_Results_Tables_May%2022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Sheet1!$B$3:$B$11</c:f>
              <c:strCache>
                <c:ptCount val="9"/>
                <c:pt idx="0">
                  <c:v>Studen Affair Staff (other)  </c:v>
                </c:pt>
                <c:pt idx="1">
                  <c:v>Administrator</c:v>
                </c:pt>
                <c:pt idx="2">
                  <c:v>MH Practitioer </c:v>
                </c:pt>
                <c:pt idx="3">
                  <c:v>Faculty/Educator</c:v>
                </c:pt>
                <c:pt idx="4">
                  <c:v>Others</c:v>
                </c:pt>
                <c:pt idx="5">
                  <c:v>HW Promotion </c:v>
                </c:pt>
                <c:pt idx="6">
                  <c:v>Residence </c:v>
                </c:pt>
                <c:pt idx="7">
                  <c:v>Student Leader</c:v>
                </c:pt>
                <c:pt idx="8">
                  <c:v>General Staff</c:v>
                </c:pt>
              </c:strCache>
            </c:strRef>
          </c:cat>
          <c:val>
            <c:numRef>
              <c:f>Sheet1!$C$3:$C$11</c:f>
              <c:numCache>
                <c:formatCode>0%</c:formatCode>
                <c:ptCount val="9"/>
                <c:pt idx="0">
                  <c:v>0.25</c:v>
                </c:pt>
                <c:pt idx="1">
                  <c:v>0.214</c:v>
                </c:pt>
                <c:pt idx="2">
                  <c:v>0.20200000000000001</c:v>
                </c:pt>
                <c:pt idx="3">
                  <c:v>9.5000000000000001E-2</c:v>
                </c:pt>
                <c:pt idx="4">
                  <c:v>8.3000000000000004E-2</c:v>
                </c:pt>
                <c:pt idx="5">
                  <c:v>7.0999999999999994E-2</c:v>
                </c:pt>
                <c:pt idx="6">
                  <c:v>4.8000000000000001E-2</c:v>
                </c:pt>
                <c:pt idx="7">
                  <c:v>2.4E-2</c:v>
                </c:pt>
                <c:pt idx="8">
                  <c:v>1.2E-2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606218032"/>
        <c:axId val="-1606225648"/>
      </c:barChart>
      <c:catAx>
        <c:axId val="-160621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606225648"/>
        <c:crosses val="autoZero"/>
        <c:auto val="1"/>
        <c:lblAlgn val="ctr"/>
        <c:lblOffset val="100"/>
        <c:noMultiLvlLbl val="0"/>
      </c:catAx>
      <c:valAx>
        <c:axId val="-1606225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60621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CC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Sheet9!$B$12:$B$18</c:f>
              <c:strCache>
                <c:ptCount val="7"/>
                <c:pt idx="0">
                  <c:v>Webinars, Online forums, Workshops</c:v>
                </c:pt>
                <c:pt idx="1">
                  <c:v>Funding</c:v>
                </c:pt>
                <c:pt idx="2">
                  <c:v>Best Practices Platform</c:v>
                </c:pt>
                <c:pt idx="3">
                  <c:v>Online Repository</c:v>
                </c:pt>
                <c:pt idx="4">
                  <c:v>Self-assessment tools</c:v>
                </c:pt>
                <c:pt idx="5">
                  <c:v>Regional Connection</c:v>
                </c:pt>
                <c:pt idx="6">
                  <c:v>Others</c:v>
                </c:pt>
              </c:strCache>
            </c:strRef>
          </c:cat>
          <c:val>
            <c:numRef>
              <c:f>Sheet9!$C$12:$C$18</c:f>
              <c:numCache>
                <c:formatCode>0%</c:formatCode>
                <c:ptCount val="7"/>
                <c:pt idx="0">
                  <c:v>0.77400000000000002</c:v>
                </c:pt>
                <c:pt idx="1">
                  <c:v>0.71</c:v>
                </c:pt>
                <c:pt idx="2">
                  <c:v>0.67700000000000005</c:v>
                </c:pt>
                <c:pt idx="3">
                  <c:v>0.67700000000000005</c:v>
                </c:pt>
                <c:pt idx="4">
                  <c:v>0.61299999999999999</c:v>
                </c:pt>
                <c:pt idx="5">
                  <c:v>0.54800000000000004</c:v>
                </c:pt>
                <c:pt idx="6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488554512"/>
        <c:axId val="-1488553968"/>
      </c:barChart>
      <c:catAx>
        <c:axId val="-1488554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488553968"/>
        <c:crosses val="autoZero"/>
        <c:auto val="1"/>
        <c:lblAlgn val="ctr"/>
        <c:lblOffset val="100"/>
        <c:noMultiLvlLbl val="0"/>
      </c:catAx>
      <c:valAx>
        <c:axId val="-14885539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48855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3366FF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Sheet2!$B$8:$B$11</c:f>
              <c:strCache>
                <c:ptCount val="4"/>
                <c:pt idx="0">
                  <c:v>Paritally developed</c:v>
                </c:pt>
                <c:pt idx="1">
                  <c:v>Not yet, but considering</c:v>
                </c:pt>
                <c:pt idx="2">
                  <c:v>Well-developed</c:v>
                </c:pt>
                <c:pt idx="3">
                  <c:v>Has not initiated </c:v>
                </c:pt>
              </c:strCache>
            </c:strRef>
          </c:cat>
          <c:val>
            <c:numRef>
              <c:f>Sheet2!$C$8:$C$11</c:f>
              <c:numCache>
                <c:formatCode>0%</c:formatCode>
                <c:ptCount val="4"/>
                <c:pt idx="0">
                  <c:v>0.44600000000000001</c:v>
                </c:pt>
                <c:pt idx="1">
                  <c:v>0.32500000000000001</c:v>
                </c:pt>
                <c:pt idx="2">
                  <c:v>0.20499999999999999</c:v>
                </c:pt>
                <c:pt idx="3">
                  <c:v>2.4E-2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89683600"/>
        <c:axId val="-1489679792"/>
      </c:barChart>
      <c:catAx>
        <c:axId val="-148968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489679792"/>
        <c:crosses val="autoZero"/>
        <c:auto val="1"/>
        <c:lblAlgn val="ctr"/>
        <c:lblOffset val="100"/>
        <c:noMultiLvlLbl val="0"/>
      </c:catAx>
      <c:valAx>
        <c:axId val="-1489679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489683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Sheet3!$C$6:$C$8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Somewhat</c:v>
                </c:pt>
              </c:strCache>
            </c:strRef>
          </c:cat>
          <c:val>
            <c:numRef>
              <c:f>Sheet3!$D$6:$D$8</c:f>
              <c:numCache>
                <c:formatCode>0%</c:formatCode>
                <c:ptCount val="3"/>
                <c:pt idx="0">
                  <c:v>0.58299999999999996</c:v>
                </c:pt>
                <c:pt idx="1">
                  <c:v>0.34499999999999997</c:v>
                </c:pt>
                <c:pt idx="2">
                  <c:v>7.0999999999999994E-2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89681968"/>
        <c:axId val="-1489678160"/>
      </c:barChart>
      <c:catAx>
        <c:axId val="-1489681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489678160"/>
        <c:crosses val="autoZero"/>
        <c:auto val="1"/>
        <c:lblAlgn val="ctr"/>
        <c:lblOffset val="100"/>
        <c:noMultiLvlLbl val="0"/>
      </c:catAx>
      <c:valAx>
        <c:axId val="-1489678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489681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87642858519802E-2"/>
          <c:y val="0"/>
          <c:w val="0.96184514285413802"/>
          <c:h val="0.865736712252907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53735"/>
              </a:solidFill>
            </c:spPr>
          </c:dPt>
          <c:dPt>
            <c:idx val="1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CC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Sheet4!$B$4:$B$9</c:f>
              <c:strCache>
                <c:ptCount val="6"/>
                <c:pt idx="0">
                  <c:v>CACUSS Conference</c:v>
                </c:pt>
                <c:pt idx="1">
                  <c:v>Webinar</c:v>
                </c:pt>
                <c:pt idx="2">
                  <c:v>Websites</c:v>
                </c:pt>
                <c:pt idx="3">
                  <c:v>Email</c:v>
                </c:pt>
                <c:pt idx="4">
                  <c:v>Word of mouth</c:v>
                </c:pt>
                <c:pt idx="5">
                  <c:v>Other</c:v>
                </c:pt>
              </c:strCache>
            </c:strRef>
          </c:cat>
          <c:val>
            <c:numRef>
              <c:f>Sheet4!$C$4:$C$9</c:f>
              <c:numCache>
                <c:formatCode>0%</c:formatCode>
                <c:ptCount val="6"/>
                <c:pt idx="0">
                  <c:v>0.46200000000000002</c:v>
                </c:pt>
                <c:pt idx="1">
                  <c:v>0.46200000000000002</c:v>
                </c:pt>
                <c:pt idx="2">
                  <c:v>0.308</c:v>
                </c:pt>
                <c:pt idx="3">
                  <c:v>0.308</c:v>
                </c:pt>
                <c:pt idx="4">
                  <c:v>0.20499999999999999</c:v>
                </c:pt>
                <c:pt idx="5">
                  <c:v>0.17899999999999999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89682512"/>
        <c:axId val="-1489684688"/>
      </c:barChart>
      <c:catAx>
        <c:axId val="-148968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489684688"/>
        <c:crosses val="autoZero"/>
        <c:auto val="1"/>
        <c:lblAlgn val="ctr"/>
        <c:lblOffset val="100"/>
        <c:noMultiLvlLbl val="0"/>
      </c:catAx>
      <c:valAx>
        <c:axId val="-1489684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48968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invertIfNegative val="1"/>
            <c:bubble3D val="0"/>
            <c:spPr>
              <a:solidFill>
                <a:schemeClr val="tx1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'Learning More'!$B$5:$B$9</c:f>
              <c:strCache>
                <c:ptCount val="5"/>
                <c:pt idx="0">
                  <c:v>Very interested</c:v>
                </c:pt>
                <c:pt idx="1">
                  <c:v>Moderately Interested</c:v>
                </c:pt>
                <c:pt idx="2">
                  <c:v>Slightly interested</c:v>
                </c:pt>
                <c:pt idx="3">
                  <c:v>Unsure</c:v>
                </c:pt>
                <c:pt idx="4">
                  <c:v>Not at all</c:v>
                </c:pt>
              </c:strCache>
            </c:strRef>
          </c:cat>
          <c:val>
            <c:numRef>
              <c:f>'Learning More'!$C$5:$C$9</c:f>
              <c:numCache>
                <c:formatCode>0%</c:formatCode>
                <c:ptCount val="5"/>
                <c:pt idx="0">
                  <c:v>0.41699999999999998</c:v>
                </c:pt>
                <c:pt idx="1">
                  <c:v>0.16700000000000001</c:v>
                </c:pt>
                <c:pt idx="2">
                  <c:v>0.13900000000000001</c:v>
                </c:pt>
                <c:pt idx="3">
                  <c:v>0.13900000000000001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489680336"/>
        <c:axId val="-1488556144"/>
      </c:barChart>
      <c:catAx>
        <c:axId val="-1489680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488556144"/>
        <c:crosses val="autoZero"/>
        <c:auto val="1"/>
        <c:lblAlgn val="ctr"/>
        <c:lblOffset val="100"/>
        <c:noMultiLvlLbl val="0"/>
      </c:catAx>
      <c:valAx>
        <c:axId val="-1488556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48968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Sheet5!$B$5:$B$7</c:f>
              <c:strCache>
                <c:ptCount val="3"/>
                <c:pt idx="0">
                  <c:v>Yes</c:v>
                </c:pt>
                <c:pt idx="1">
                  <c:v>Somewhat</c:v>
                </c:pt>
                <c:pt idx="2">
                  <c:v>No</c:v>
                </c:pt>
              </c:strCache>
            </c:strRef>
          </c:cat>
          <c:val>
            <c:numRef>
              <c:f>Sheet5!$C$5:$C$7</c:f>
              <c:numCache>
                <c:formatCode>0%</c:formatCode>
                <c:ptCount val="3"/>
                <c:pt idx="0">
                  <c:v>0.76900000000000002</c:v>
                </c:pt>
                <c:pt idx="1">
                  <c:v>0.20499999999999999</c:v>
                </c:pt>
                <c:pt idx="2">
                  <c:v>2.5999999999999999E-2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88558864"/>
        <c:axId val="-1488565392"/>
      </c:barChart>
      <c:catAx>
        <c:axId val="-148855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1488565392"/>
        <c:crosses val="autoZero"/>
        <c:auto val="1"/>
        <c:lblAlgn val="ctr"/>
        <c:lblOffset val="100"/>
        <c:noMultiLvlLbl val="0"/>
      </c:catAx>
      <c:valAx>
        <c:axId val="-1488565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488558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Sheet6!$C$45</c:f>
              <c:strCache>
                <c:ptCount val="1"/>
                <c:pt idx="0">
                  <c:v>Useful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Sheet6!$B$46:$B$53</c:f>
              <c:strCache>
                <c:ptCount val="8"/>
                <c:pt idx="0">
                  <c:v>Crisis Management</c:v>
                </c:pt>
                <c:pt idx="1">
                  <c:v>Campus Engagement</c:v>
                </c:pt>
                <c:pt idx="2">
                  <c:v>Responding Early </c:v>
                </c:pt>
                <c:pt idx="3">
                  <c:v>Accessibility </c:v>
                </c:pt>
                <c:pt idx="4">
                  <c:v>Structure, Planning &amp; Policy</c:v>
                </c:pt>
                <c:pt idx="5">
                  <c:v>MH Awareness </c:v>
                </c:pt>
                <c:pt idx="6">
                  <c:v>Inclusive Climate</c:v>
                </c:pt>
                <c:pt idx="7">
                  <c:v>Self-Management</c:v>
                </c:pt>
              </c:strCache>
            </c:strRef>
          </c:cat>
          <c:val>
            <c:numRef>
              <c:f>Sheet6!$C$46:$C$53</c:f>
              <c:numCache>
                <c:formatCode>0%</c:formatCode>
                <c:ptCount val="8"/>
                <c:pt idx="0">
                  <c:v>0.81</c:v>
                </c:pt>
                <c:pt idx="1">
                  <c:v>0.91500000000000004</c:v>
                </c:pt>
                <c:pt idx="2">
                  <c:v>0.91800000000000004</c:v>
                </c:pt>
                <c:pt idx="3">
                  <c:v>0.91800000000000004</c:v>
                </c:pt>
                <c:pt idx="4">
                  <c:v>0.91800000000000004</c:v>
                </c:pt>
                <c:pt idx="5">
                  <c:v>0.91900000000000004</c:v>
                </c:pt>
                <c:pt idx="6">
                  <c:v>0.91900000000000004</c:v>
                </c:pt>
                <c:pt idx="7">
                  <c:v>0.94399999999999995</c:v>
                </c:pt>
              </c:numCache>
            </c:numRef>
          </c:val>
        </c:ser>
        <c:ser>
          <c:idx val="1"/>
          <c:order val="1"/>
          <c:tx>
            <c:strRef>
              <c:f>Sheet6!$D$45</c:f>
              <c:strCache>
                <c:ptCount val="1"/>
                <c:pt idx="0">
                  <c:v>Minimally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Sheet6!$B$46:$B$53</c:f>
              <c:strCache>
                <c:ptCount val="8"/>
                <c:pt idx="0">
                  <c:v>Crisis Management</c:v>
                </c:pt>
                <c:pt idx="1">
                  <c:v>Campus Engagement</c:v>
                </c:pt>
                <c:pt idx="2">
                  <c:v>Responding Early </c:v>
                </c:pt>
                <c:pt idx="3">
                  <c:v>Accessibility </c:v>
                </c:pt>
                <c:pt idx="4">
                  <c:v>Structure, Planning &amp; Policy</c:v>
                </c:pt>
                <c:pt idx="5">
                  <c:v>MH Awareness </c:v>
                </c:pt>
                <c:pt idx="6">
                  <c:v>Inclusive Climate</c:v>
                </c:pt>
                <c:pt idx="7">
                  <c:v>Self-Management</c:v>
                </c:pt>
              </c:strCache>
            </c:strRef>
          </c:cat>
          <c:val>
            <c:numRef>
              <c:f>Sheet6!$D$46:$D$53</c:f>
              <c:numCache>
                <c:formatCode>0%</c:formatCode>
                <c:ptCount val="8"/>
                <c:pt idx="0">
                  <c:v>0.16200000000000001</c:v>
                </c:pt>
                <c:pt idx="1">
                  <c:v>2.9000000000000001E-2</c:v>
                </c:pt>
                <c:pt idx="2">
                  <c:v>2.7E-2</c:v>
                </c:pt>
                <c:pt idx="3">
                  <c:v>8.1000000000000003E-2</c:v>
                </c:pt>
                <c:pt idx="4">
                  <c:v>5.3999999999999999E-2</c:v>
                </c:pt>
                <c:pt idx="5">
                  <c:v>8.1000000000000003E-2</c:v>
                </c:pt>
                <c:pt idx="6">
                  <c:v>5.3999999999999999E-2</c:v>
                </c:pt>
                <c:pt idx="7">
                  <c:v>2.8000000000000001E-2</c:v>
                </c:pt>
              </c:numCache>
            </c:numRef>
          </c:val>
        </c:ser>
        <c:ser>
          <c:idx val="2"/>
          <c:order val="2"/>
          <c:tx>
            <c:strRef>
              <c:f>Sheet6!$E$45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Sheet6!$B$46:$B$53</c:f>
              <c:strCache>
                <c:ptCount val="8"/>
                <c:pt idx="0">
                  <c:v>Crisis Management</c:v>
                </c:pt>
                <c:pt idx="1">
                  <c:v>Campus Engagement</c:v>
                </c:pt>
                <c:pt idx="2">
                  <c:v>Responding Early </c:v>
                </c:pt>
                <c:pt idx="3">
                  <c:v>Accessibility </c:v>
                </c:pt>
                <c:pt idx="4">
                  <c:v>Structure, Planning &amp; Policy</c:v>
                </c:pt>
                <c:pt idx="5">
                  <c:v>MH Awareness </c:v>
                </c:pt>
                <c:pt idx="6">
                  <c:v>Inclusive Climate</c:v>
                </c:pt>
                <c:pt idx="7">
                  <c:v>Self-Management</c:v>
                </c:pt>
              </c:strCache>
            </c:strRef>
          </c:cat>
          <c:val>
            <c:numRef>
              <c:f>Sheet6!$E$46:$E$53</c:f>
              <c:numCache>
                <c:formatCode>General</c:formatCode>
                <c:ptCount val="8"/>
                <c:pt idx="2" formatCode="0%">
                  <c:v>2.7E-2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88564848"/>
        <c:axId val="-1488567024"/>
      </c:barChart>
      <c:catAx>
        <c:axId val="-1488564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488567024"/>
        <c:crosses val="autoZero"/>
        <c:auto val="1"/>
        <c:lblAlgn val="ctr"/>
        <c:lblOffset val="100"/>
        <c:noMultiLvlLbl val="0"/>
      </c:catAx>
      <c:valAx>
        <c:axId val="-1488567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488564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Sheet7!$B$4:$B$6</c:f>
              <c:strCache>
                <c:ptCount val="3"/>
                <c:pt idx="0">
                  <c:v>Uncertain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Sheet7!$C$4:$C$6</c:f>
              <c:numCache>
                <c:formatCode>0%</c:formatCode>
                <c:ptCount val="3"/>
                <c:pt idx="0">
                  <c:v>0.5</c:v>
                </c:pt>
                <c:pt idx="1">
                  <c:v>0.46899999999999997</c:v>
                </c:pt>
                <c:pt idx="2">
                  <c:v>3.1E-2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88564304"/>
        <c:axId val="-1488557232"/>
      </c:barChart>
      <c:catAx>
        <c:axId val="-148856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1488557232"/>
        <c:crosses val="autoZero"/>
        <c:auto val="1"/>
        <c:lblAlgn val="ctr"/>
        <c:lblOffset val="100"/>
        <c:noMultiLvlLbl val="0"/>
      </c:catAx>
      <c:valAx>
        <c:axId val="-1488557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48856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Sheet8!$B$12:$B$17</c:f>
              <c:strCache>
                <c:ptCount val="6"/>
                <c:pt idx="0">
                  <c:v>Not enough human resources</c:v>
                </c:pt>
                <c:pt idx="1">
                  <c:v>Not enough time</c:v>
                </c:pt>
                <c:pt idx="2">
                  <c:v>Not enough financial resources</c:v>
                </c:pt>
                <c:pt idx="3">
                  <c:v>Not enough admin support</c:v>
                </c:pt>
                <c:pt idx="4">
                  <c:v>No barriers</c:v>
                </c:pt>
                <c:pt idx="5">
                  <c:v>Others</c:v>
                </c:pt>
              </c:strCache>
            </c:strRef>
          </c:cat>
          <c:val>
            <c:numRef>
              <c:f>Sheet8!$C$12:$C$17</c:f>
              <c:numCache>
                <c:formatCode>0%</c:formatCode>
                <c:ptCount val="6"/>
                <c:pt idx="0">
                  <c:v>0.56200000000000006</c:v>
                </c:pt>
                <c:pt idx="1">
                  <c:v>0.40600000000000003</c:v>
                </c:pt>
                <c:pt idx="2">
                  <c:v>0.40600000000000003</c:v>
                </c:pt>
                <c:pt idx="3">
                  <c:v>0.375</c:v>
                </c:pt>
                <c:pt idx="4">
                  <c:v>0.219</c:v>
                </c:pt>
                <c:pt idx="5">
                  <c:v>9.4E-2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488563760"/>
        <c:axId val="-1488563216"/>
      </c:barChart>
      <c:catAx>
        <c:axId val="-1488563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488563216"/>
        <c:crosses val="autoZero"/>
        <c:auto val="1"/>
        <c:lblAlgn val="ctr"/>
        <c:lblOffset val="100"/>
        <c:noMultiLvlLbl val="0"/>
      </c:catAx>
      <c:valAx>
        <c:axId val="-14885632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488563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20080784-FF4E-894D-A381-30BDEBDDBDC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2CD1E856-D629-A548-83CC-31881A0206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9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E856-D629-A548-83CC-31881A0206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09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06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36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55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864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5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18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27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996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51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Helvetica"/>
              </a:defRPr>
            </a:lvl1pPr>
          </a:lstStyle>
          <a:p>
            <a:fld id="{9D1D110F-3F4E-48D9-B8AA-5D0E825AFDBA}" type="datetime1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Helvetica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Helvetic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Helvetica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Helvetica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Helvetica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Helvetica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Helvetica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ABB142-30BC-4D6F-B921-14D82E67FE8A}" type="datetimeFigureOut">
              <a:rPr lang="en-US" smtClean="0">
                <a:latin typeface="Arial"/>
              </a:rPr>
              <a:pPr/>
              <a:t>12/3/2015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0E7ACC-A807-431C-A50D-DB07112E74D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4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trashid@utsc.utoronto.c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mhumeni@ucalgary.ca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178" y="3375932"/>
            <a:ext cx="6126548" cy="1924932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Webinar</a:t>
            </a:r>
          </a:p>
          <a:p>
            <a:r>
              <a:rPr lang="en-US" sz="3800" dirty="0" smtClean="0"/>
              <a:t>December 3, 2015</a:t>
            </a:r>
          </a:p>
          <a:p>
            <a:endParaRPr lang="en-US" sz="2400" dirty="0"/>
          </a:p>
          <a:p>
            <a:r>
              <a:rPr lang="en-US" sz="2400" dirty="0" smtClean="0"/>
              <a:t>Hosted by </a:t>
            </a:r>
          </a:p>
          <a:p>
            <a:r>
              <a:rPr lang="en-US" sz="2400" dirty="0" smtClean="0"/>
              <a:t>Canadian Association of College and University Student Services </a:t>
            </a:r>
          </a:p>
          <a:p>
            <a:r>
              <a:rPr lang="en-US" sz="2400" dirty="0" smtClean="0"/>
              <a:t>In collaboration with </a:t>
            </a:r>
            <a:endParaRPr lang="en-US" sz="2400" dirty="0"/>
          </a:p>
          <a:p>
            <a:r>
              <a:rPr lang="en-US" sz="2400" dirty="0" smtClean="0"/>
              <a:t>Canadian Mental Health Association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938" y="586588"/>
            <a:ext cx="8720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Campus Mental Health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of Practice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1" y="5836544"/>
            <a:ext cx="1530260" cy="939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63" y="5885927"/>
            <a:ext cx="2757688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CA" dirty="0" smtClean="0"/>
              <a:t>Survey development</a:t>
            </a: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CA" dirty="0" smtClean="0"/>
              <a:t>Preliminary survey results</a:t>
            </a: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CA" dirty="0" smtClean="0"/>
              <a:t>Next steps and recommendations </a:t>
            </a:r>
          </a:p>
          <a:p>
            <a:pPr marL="0" indent="0">
              <a:spcAft>
                <a:spcPts val="1200"/>
              </a:spcAft>
              <a:buClr>
                <a:schemeClr val="tx2"/>
              </a:buClr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75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507288" cy="9906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Survey on use and knowledge of the </a:t>
            </a:r>
            <a:r>
              <a:rPr lang="en-CA" sz="3200" b="1" i="1" dirty="0" smtClean="0"/>
              <a:t>Guide</a:t>
            </a:r>
            <a:endParaRPr lang="en-CA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CA" dirty="0" smtClean="0"/>
              <a:t>Origin and goal of the survey</a:t>
            </a:r>
          </a:p>
          <a:p>
            <a:pPr>
              <a:buClr>
                <a:schemeClr val="tx2"/>
              </a:buClr>
            </a:pPr>
            <a:r>
              <a:rPr lang="en-CA" dirty="0" smtClean="0"/>
              <a:t>Survey development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Collaborative process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Emphasis on appropriate/effective language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Focused and succinct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37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participated in the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957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990600"/>
          </a:xfrm>
        </p:spPr>
        <p:txBody>
          <a:bodyPr>
            <a:noAutofit/>
          </a:bodyPr>
          <a:lstStyle/>
          <a:p>
            <a:r>
              <a:rPr lang="en-CA" sz="3200" dirty="0" smtClean="0"/>
              <a:t>Survey Preliminary Results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Data Collection: Spring-Summer, 2015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87 Total respondents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61 complete; (70%) completion rate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Average time of completion was 3:19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Responses were received from 41 different Canadian colleges and universities.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Complete surveys were submitted by individuals from 35 unique institutions;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Incomplete surveys were submitted by individuals from another 6 unique institutions.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656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9891408"/>
              </p:ext>
            </p:extLst>
          </p:nvPr>
        </p:nvGraphicFramePr>
        <p:xfrm>
          <a:off x="0" y="-30480"/>
          <a:ext cx="9036496" cy="688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4612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Participating Post-Secondary</a:t>
                      </a:r>
                      <a:r>
                        <a:rPr lang="en-US" sz="2400" baseline="0" dirty="0" smtClean="0"/>
                        <a:t> Institutions (n=34)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1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Atlantic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1.Memorial University,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 John's, NL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St. Thomas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University, Fredericton, NB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University of New Brunswick,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Fredericton, NB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 smtClean="0"/>
                        <a:t>4. </a:t>
                      </a:r>
                      <a:r>
                        <a:rPr lang="en-CA" sz="1400" b="0" dirty="0" err="1" smtClean="0"/>
                        <a:t>Universite</a:t>
                      </a:r>
                      <a:r>
                        <a:rPr lang="en-CA" sz="1400" b="0" dirty="0" smtClean="0"/>
                        <a:t>´ Sainte-Anne,  Nova Scotia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 smtClean="0"/>
                        <a:t>5. </a:t>
                      </a:r>
                      <a:r>
                        <a:rPr lang="en-CA" sz="1400" dirty="0" smtClean="0"/>
                        <a:t>Nova Scotia</a:t>
                      </a:r>
                      <a:r>
                        <a:rPr lang="en-CA" sz="1400" baseline="0" dirty="0" smtClean="0"/>
                        <a:t> </a:t>
                      </a:r>
                      <a:r>
                        <a:rPr lang="en-CA" sz="1400" dirty="0" smtClean="0"/>
                        <a:t>College of Arts &amp; Design</a:t>
                      </a:r>
                      <a:r>
                        <a:rPr lang="en-CA" sz="1400" baseline="0" dirty="0" smtClean="0"/>
                        <a:t> (NSCAD),</a:t>
                      </a:r>
                      <a:r>
                        <a:rPr lang="en-CA" sz="1400" dirty="0" smtClean="0"/>
                        <a:t> NS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 smtClean="0"/>
                    </a:p>
                    <a:p>
                      <a:endParaRPr lang="en-US" sz="1400" dirty="0" smtClean="0"/>
                    </a:p>
                    <a:p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Quebec &amp; Ottawa</a:t>
                      </a:r>
                      <a:endParaRPr lang="en-US" sz="1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1. Concordia University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2. McGill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3. Carleton University, Ottawa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FF0000"/>
                          </a:solidFill>
                        </a:rPr>
                        <a:t>Central (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Prairies</a:t>
                      </a:r>
                      <a:r>
                        <a:rPr lang="en-CA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CA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CA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1. University of Manitoba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2. Alberta College of Art and Design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3. </a:t>
                      </a:r>
                      <a:r>
                        <a:rPr lang="en-CA" sz="1400" dirty="0" err="1" smtClean="0"/>
                        <a:t>Keyano</a:t>
                      </a:r>
                      <a:r>
                        <a:rPr lang="en-CA" sz="1400" dirty="0" smtClean="0"/>
                        <a:t> College,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 McMurray, AB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4. </a:t>
                      </a:r>
                      <a:r>
                        <a:rPr lang="en-CA" sz="1400" dirty="0" err="1" smtClean="0"/>
                        <a:t>MacEwan</a:t>
                      </a:r>
                      <a:r>
                        <a:rPr lang="en-CA" sz="1400" dirty="0" smtClean="0"/>
                        <a:t> University, Edmonton,</a:t>
                      </a:r>
                      <a:r>
                        <a:rPr lang="en-CA" sz="1400" baseline="0" dirty="0" smtClean="0"/>
                        <a:t> AB</a:t>
                      </a:r>
                      <a:endParaRPr lang="en-CA" sz="1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5. Mount Royal University, Calgary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24242"/>
                          </a:solidFill>
                          <a:latin typeface="ArialMT"/>
                        </a:rPr>
                        <a:t>6. The </a:t>
                      </a:r>
                      <a:r>
                        <a:rPr lang="en-US" sz="1400" b="0" dirty="0" smtClean="0">
                          <a:solidFill>
                            <a:srgbClr val="575757"/>
                          </a:solidFill>
                          <a:latin typeface="ArialMT"/>
                        </a:rPr>
                        <a:t>Northern Alberta Institute of Technology</a:t>
                      </a:r>
                      <a:r>
                        <a:rPr lang="en-US" sz="1400" b="0" dirty="0" smtClean="0">
                          <a:solidFill>
                            <a:srgbClr val="424242"/>
                          </a:solidFill>
                          <a:latin typeface="ArialMT"/>
                        </a:rPr>
                        <a:t> in Edmonton, Alberta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 smtClean="0"/>
                        <a:t>7. University of Saskatchewan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 smtClean="0"/>
                        <a:t>8. University of Winnipeg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1059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FF0000"/>
                          </a:solidFill>
                        </a:rPr>
                        <a:t>Ontario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1. Brescia University College, London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2. Centennial College, Toronto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3. Brescia University College, London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4.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Georgia </a:t>
                      </a:r>
                      <a:r>
                        <a:rPr lang="en-CA" sz="1400" baseline="0" dirty="0" smtClean="0"/>
                        <a:t>College, Barrie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5. Humber College, Toronto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6. McMaster</a:t>
                      </a:r>
                      <a:r>
                        <a:rPr lang="en-CA" sz="1400" baseline="0" dirty="0" smtClean="0"/>
                        <a:t> University, Hamilton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7. Northern Ontario School of Medicine, Sudbury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8. Queen’s University, Kingston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9. Redeemer University College, Ancaster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10. Ryerson University, Toronto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11. University of Guelph, Guelph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12. University</a:t>
                      </a:r>
                      <a:r>
                        <a:rPr lang="en-CA" sz="1400" baseline="0" dirty="0" smtClean="0"/>
                        <a:t> of Toronto Scarborough </a:t>
                      </a:r>
                      <a:endParaRPr lang="en-CA" sz="1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13. Western University, London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West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 British Columbia Institute of Technology (BICT)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2. Douglas College, B.C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3. Simon Fraser University (SFU)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4. University</a:t>
                      </a:r>
                      <a:r>
                        <a:rPr lang="en-CA" sz="1400" baseline="0" dirty="0" smtClean="0"/>
                        <a:t> of British Columbia </a:t>
                      </a:r>
                      <a:endParaRPr lang="en-CA" sz="1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5. Vancouver Island University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3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Primary Roles of Responders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700" dirty="0" smtClean="0"/>
              <a:t>(n=84)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26813"/>
              </p:ext>
            </p:extLst>
          </p:nvPr>
        </p:nvGraphicFramePr>
        <p:xfrm>
          <a:off x="63500" y="1772816"/>
          <a:ext cx="9017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200" b="1" dirty="0"/>
              <a:t>M</a:t>
            </a:r>
            <a:r>
              <a:rPr lang="en-CA" sz="3200" b="1" dirty="0" smtClean="0"/>
              <a:t>y institute has developed a systematic approach to Student Mental Health</a:t>
            </a:r>
            <a:br>
              <a:rPr lang="en-CA" sz="3200" b="1" dirty="0" smtClean="0"/>
            </a:br>
            <a:r>
              <a:rPr lang="en-US" sz="2700" dirty="0" smtClean="0"/>
              <a:t>(n=83)</a:t>
            </a:r>
            <a:endParaRPr lang="en-US" sz="27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79344"/>
              </p:ext>
            </p:extLst>
          </p:nvPr>
        </p:nvGraphicFramePr>
        <p:xfrm>
          <a:off x="323528" y="1844824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6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of the national 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9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507288" cy="159945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Prior to this survey, were you aware of the </a:t>
            </a:r>
            <a:r>
              <a:rPr lang="en-US" sz="2800" b="1" i="1" dirty="0"/>
              <a:t>Guide</a:t>
            </a:r>
            <a:r>
              <a:rPr lang="en-US" sz="2800" dirty="0" smtClean="0"/>
              <a:t>?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 (n=84)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934577"/>
              </p:ext>
            </p:extLst>
          </p:nvPr>
        </p:nvGraphicFramePr>
        <p:xfrm>
          <a:off x="971600" y="2057400"/>
          <a:ext cx="770485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4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How were you made aware of the </a:t>
            </a:r>
            <a:r>
              <a:rPr lang="en-US" sz="2800" i="1" dirty="0"/>
              <a:t>Guide</a:t>
            </a:r>
            <a:r>
              <a:rPr lang="en-US" sz="2800" dirty="0" smtClean="0"/>
              <a:t>? </a:t>
            </a:r>
            <a:br>
              <a:rPr lang="en-US" sz="2800" dirty="0" smtClean="0"/>
            </a:br>
            <a:r>
              <a:rPr lang="en-US" sz="2800" dirty="0" smtClean="0"/>
              <a:t>(n=39)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818186"/>
              </p:ext>
            </p:extLst>
          </p:nvPr>
        </p:nvGraphicFramePr>
        <p:xfrm>
          <a:off x="395536" y="1809750"/>
          <a:ext cx="8132514" cy="464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96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3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Interest in learning more about the </a:t>
            </a:r>
            <a:r>
              <a:rPr lang="en-CA" b="1" i="1" dirty="0" smtClean="0"/>
              <a:t>Guide</a:t>
            </a:r>
            <a:br>
              <a:rPr lang="en-CA" b="1" i="1" dirty="0" smtClean="0"/>
            </a:br>
            <a:r>
              <a:rPr lang="en-US" sz="2700" dirty="0" smtClean="0"/>
              <a:t>(</a:t>
            </a:r>
            <a:r>
              <a:rPr lang="en-US" sz="2700" dirty="0"/>
              <a:t>n=</a:t>
            </a:r>
            <a:r>
              <a:rPr lang="en-US" sz="2700" dirty="0" smtClean="0"/>
              <a:t>36)</a:t>
            </a:r>
            <a:endParaRPr lang="en-US" sz="27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16985"/>
              </p:ext>
            </p:extLst>
          </p:nvPr>
        </p:nvGraphicFramePr>
        <p:xfrm>
          <a:off x="323528" y="1772816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7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U</a:t>
            </a:r>
            <a:r>
              <a:rPr lang="en-US" sz="3600" dirty="0" smtClean="0"/>
              <a:t>sefulness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1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Do you find the </a:t>
            </a:r>
            <a:r>
              <a:rPr lang="en-US" sz="3600" b="1" i="1" dirty="0"/>
              <a:t>Guide</a:t>
            </a:r>
            <a:r>
              <a:rPr lang="en-US" sz="3600" dirty="0"/>
              <a:t> useful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2700" dirty="0" smtClean="0"/>
              <a:t> (</a:t>
            </a:r>
            <a:r>
              <a:rPr lang="en-US" sz="2700" dirty="0"/>
              <a:t>n=</a:t>
            </a:r>
            <a:r>
              <a:rPr lang="en-US" sz="2700" dirty="0" smtClean="0"/>
              <a:t>39)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371340"/>
              </p:ext>
            </p:extLst>
          </p:nvPr>
        </p:nvGraphicFramePr>
        <p:xfrm>
          <a:off x="611560" y="1988840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4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useful is the </a:t>
            </a:r>
            <a:r>
              <a:rPr lang="en-US" sz="3200" i="1" dirty="0"/>
              <a:t>Guide</a:t>
            </a:r>
            <a:r>
              <a:rPr lang="en-US" sz="3200" dirty="0"/>
              <a:t> in the following areas?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454985"/>
              </p:ext>
            </p:extLst>
          </p:nvPr>
        </p:nvGraphicFramePr>
        <p:xfrm>
          <a:off x="251520" y="1412776"/>
          <a:ext cx="84352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5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167139" y="476672"/>
            <a:ext cx="8964488" cy="778098"/>
          </a:xfrm>
        </p:spPr>
        <p:txBody>
          <a:bodyPr anchor="t" anchorCtr="0">
            <a:noAutofit/>
          </a:bodyPr>
          <a:lstStyle/>
          <a:p>
            <a:pPr>
              <a:buNone/>
            </a:pPr>
            <a:r>
              <a:rPr sz="3200" dirty="0" smtClean="0"/>
              <a:t>Additional </a:t>
            </a:r>
            <a:r>
              <a:rPr lang="en-CA" sz="3200" dirty="0" smtClean="0"/>
              <a:t>c</a:t>
            </a:r>
            <a:r>
              <a:rPr sz="3200" dirty="0" err="1" smtClean="0"/>
              <a:t>omments</a:t>
            </a:r>
            <a:r>
              <a:rPr sz="3200" dirty="0" smtClean="0"/>
              <a:t> </a:t>
            </a:r>
            <a:r>
              <a:rPr lang="en-CA" sz="3200" dirty="0"/>
              <a:t>o</a:t>
            </a:r>
            <a:r>
              <a:rPr sz="3200" dirty="0" smtClean="0"/>
              <a:t>n </a:t>
            </a:r>
            <a:r>
              <a:rPr lang="en-CA" sz="3200" dirty="0" smtClean="0"/>
              <a:t>t</a:t>
            </a:r>
            <a:r>
              <a:rPr sz="3200" dirty="0" smtClean="0"/>
              <a:t>he </a:t>
            </a:r>
            <a:r>
              <a:rPr sz="3200" b="1" i="1" dirty="0"/>
              <a:t>Guide's</a:t>
            </a:r>
            <a:r>
              <a:rPr sz="3200" dirty="0"/>
              <a:t> </a:t>
            </a:r>
            <a:r>
              <a:rPr lang="en-CA" sz="3200" dirty="0" smtClean="0"/>
              <a:t>u</a:t>
            </a:r>
            <a:r>
              <a:rPr sz="3200" dirty="0" err="1" smtClean="0"/>
              <a:t>sefulness</a:t>
            </a:r>
            <a:endParaRPr sz="3200" dirty="0"/>
          </a:p>
        </p:txBody>
      </p:sp>
      <p:sp>
        <p:nvSpPr>
          <p:cNvPr id="2" name="Shap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688632"/>
          </a:xfrm>
        </p:spPr>
        <p:txBody>
          <a:bodyPr anchor="t" anchorCtr="0">
            <a:norm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“Helped to coordinate responses and thoughtful planning”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“The framework of the components has been the most useful”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“Helpful to have the summary of supporting research/references”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“It was the framework we used to drive our campus-wide consultation process and recommendations…”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“Loved the simple models like the funnel of students. The examples were superb and really helpful.”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“I think it is a useful high level framework to help spark campus specific actions”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“The guide does little to acknowledge and address the role of Accessibility/Disability Services in supporting mental health”</a:t>
            </a:r>
          </a:p>
          <a:p>
            <a:pPr marL="0" indent="0"/>
            <a:endParaRPr lang="en-CA" dirty="0" smtClean="0"/>
          </a:p>
          <a:p>
            <a:pPr marL="0" indent="0"/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20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>
              <a:buNone/>
            </a:pPr>
            <a:r>
              <a:rPr lang="en-CA" sz="3200" dirty="0" smtClean="0"/>
              <a:t>Specific b</a:t>
            </a:r>
            <a:r>
              <a:rPr sz="3200" dirty="0" err="1" smtClean="0"/>
              <a:t>arriers</a:t>
            </a:r>
            <a:r>
              <a:rPr sz="3200" dirty="0" smtClean="0"/>
              <a:t> </a:t>
            </a:r>
            <a:r>
              <a:rPr lang="en-CA" sz="3200" dirty="0" smtClean="0"/>
              <a:t>t</a:t>
            </a:r>
            <a:r>
              <a:rPr sz="3200" dirty="0" smtClean="0"/>
              <a:t>hat </a:t>
            </a:r>
            <a:r>
              <a:rPr lang="en-CA" sz="3200" dirty="0" smtClean="0"/>
              <a:t>l</a:t>
            </a:r>
            <a:r>
              <a:rPr sz="3200" dirty="0" err="1" smtClean="0"/>
              <a:t>imit</a:t>
            </a:r>
            <a:r>
              <a:rPr sz="3200" dirty="0"/>
              <a:t> </a:t>
            </a:r>
            <a:r>
              <a:rPr lang="en-CA" sz="3200" dirty="0" smtClean="0"/>
              <a:t>t</a:t>
            </a:r>
            <a:r>
              <a:rPr sz="3200" dirty="0" smtClean="0"/>
              <a:t>he </a:t>
            </a:r>
            <a:r>
              <a:rPr lang="en-CA" sz="3200" dirty="0" smtClean="0"/>
              <a:t>u</a:t>
            </a:r>
            <a:r>
              <a:rPr sz="3200" dirty="0" err="1" smtClean="0"/>
              <a:t>sefulness</a:t>
            </a:r>
            <a:r>
              <a:rPr sz="3200" dirty="0" smtClean="0"/>
              <a:t> </a:t>
            </a:r>
            <a:r>
              <a:rPr sz="3200" dirty="0"/>
              <a:t>of the </a:t>
            </a:r>
            <a:r>
              <a:rPr sz="3200" b="1" i="1" dirty="0" smtClean="0"/>
              <a:t>Guide</a:t>
            </a:r>
            <a:endParaRPr sz="3200" b="1" i="1" dirty="0"/>
          </a:p>
        </p:txBody>
      </p:sp>
      <p:sp>
        <p:nvSpPr>
          <p:cNvPr id="2" name="Shap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76800"/>
          </a:xfrm>
        </p:spPr>
        <p:txBody>
          <a:bodyPr anchor="t" anchorCtr="0">
            <a:norm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Fragmented systems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Does not address “meaning-making/faith formation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Limited examples provided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No way to assess seven areas of the Guide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No guidance on how to prioritize initiatives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General resource that does not include sufficient detail that is usually contained within a “guide”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Institutional commitment (staffing, time, funds, etc.)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Lack of understanding of issue by senior administration – more of a “sales pitch” would be helpful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43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97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>
              <a:buNone/>
            </a:pPr>
            <a:r>
              <a:rPr lang="en-CA" sz="3200" dirty="0" smtClean="0"/>
              <a:t>Some </a:t>
            </a:r>
            <a:r>
              <a:rPr sz="3200" dirty="0" smtClean="0"/>
              <a:t>specific </a:t>
            </a:r>
            <a:r>
              <a:rPr sz="3200" dirty="0"/>
              <a:t>examples of how the </a:t>
            </a:r>
            <a:r>
              <a:rPr sz="3200" b="1" i="1" dirty="0"/>
              <a:t>Guide</a:t>
            </a:r>
            <a:r>
              <a:rPr sz="3200" dirty="0"/>
              <a:t> has been </a:t>
            </a:r>
            <a:r>
              <a:rPr sz="3200" dirty="0" smtClean="0"/>
              <a:t>used</a:t>
            </a:r>
            <a:endParaRPr sz="3200" dirty="0"/>
          </a:p>
        </p:txBody>
      </p:sp>
      <p:sp>
        <p:nvSpPr>
          <p:cNvPr id="2" name="Shape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Assisted in clarifying roles, needs and directions.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Used as template for developing systematic response to mental health concerns of students.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Used to conduct an environmental scan/self-study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Referenced for funding and other resource(s) applications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Influenced creation of working groups and committees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Used to demonstrate to senior leadership and others the importance of mental health strategizing on campus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Helped to make a challenging task more manageable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Encouraged review of current policies to account for mental health needs.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8343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Is the use of the </a:t>
            </a:r>
            <a:r>
              <a:rPr lang="en-US" sz="2800" i="1" dirty="0"/>
              <a:t>Guide</a:t>
            </a:r>
            <a:r>
              <a:rPr lang="en-US" sz="2800" dirty="0"/>
              <a:t> changing and/or having an impact on student mental health at your campus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400" dirty="0" smtClean="0"/>
              <a:t> (n=32)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03821"/>
              </p:ext>
            </p:extLst>
          </p:nvPr>
        </p:nvGraphicFramePr>
        <p:xfrm>
          <a:off x="395536" y="1916832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2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>
              <a:buNone/>
            </a:pPr>
            <a:r>
              <a:rPr sz="3200" dirty="0" smtClean="0"/>
              <a:t>What </a:t>
            </a:r>
            <a:r>
              <a:rPr sz="3200" dirty="0"/>
              <a:t>changes are evident due to your use of the </a:t>
            </a:r>
            <a:r>
              <a:rPr sz="3200" b="1" i="1" dirty="0"/>
              <a:t>Guide</a:t>
            </a:r>
            <a:r>
              <a:rPr sz="3200" dirty="0"/>
              <a:t>?</a:t>
            </a:r>
          </a:p>
        </p:txBody>
      </p:sp>
      <p:sp>
        <p:nvSpPr>
          <p:cNvPr id="2" name="Shape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More guidance for referral and understanding of roles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“Stronger consistency in response” and greater awareness of the negative aspects of post-secondary “culture”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“We are much more cognizant of preventive programming…”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Greater acceptance and “buy-in” from senior leadership and stakeholders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“Heightened interest by staff and lowered stigma”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“…changes are happening within learning environments, policies and other areas”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7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219460" y="1683135"/>
            <a:ext cx="4781322" cy="47918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4B7B9"/>
                </a:solidFill>
              </a:rPr>
              <a:t>Development of the National Guide took place between during 2010 – 2013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4B7B9"/>
                </a:solidFill>
              </a:rPr>
              <a:t>Su</a:t>
            </a:r>
            <a:r>
              <a:rPr lang="en-US" sz="2200" dirty="0">
                <a:solidFill>
                  <a:srgbClr val="44B7B9"/>
                </a:solidFill>
              </a:rPr>
              <a:t>-Ting </a:t>
            </a:r>
            <a:r>
              <a:rPr lang="en-US" sz="2200" dirty="0" err="1">
                <a:solidFill>
                  <a:srgbClr val="44B7B9"/>
                </a:solidFill>
              </a:rPr>
              <a:t>Teo</a:t>
            </a:r>
            <a:r>
              <a:rPr lang="en-US" sz="2200" dirty="0">
                <a:solidFill>
                  <a:srgbClr val="44B7B9"/>
                </a:solidFill>
              </a:rPr>
              <a:t> (Ryerson University) and Cheryl Washburn (University of British Columbia) co-chaired the</a:t>
            </a:r>
            <a:br>
              <a:rPr lang="en-US" sz="2200" dirty="0">
                <a:solidFill>
                  <a:srgbClr val="44B7B9"/>
                </a:solidFill>
              </a:rPr>
            </a:br>
            <a:r>
              <a:rPr lang="en-US" sz="2200" dirty="0">
                <a:solidFill>
                  <a:srgbClr val="44B7B9"/>
                </a:solidFill>
              </a:rPr>
              <a:t>National Working Group and Steering </a:t>
            </a:r>
            <a:r>
              <a:rPr lang="en-US" sz="2200" dirty="0" smtClean="0">
                <a:solidFill>
                  <a:srgbClr val="44B7B9"/>
                </a:solidFill>
              </a:rPr>
              <a:t>Committee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4B7B9"/>
                </a:solidFill>
              </a:rPr>
              <a:t>300 </a:t>
            </a:r>
            <a:r>
              <a:rPr lang="en-US" sz="2200" dirty="0">
                <a:solidFill>
                  <a:srgbClr val="44B7B9"/>
                </a:solidFill>
              </a:rPr>
              <a:t>representatives from over 70 post-secondary institutions across </a:t>
            </a:r>
            <a:r>
              <a:rPr lang="en-US" sz="2200" dirty="0" smtClean="0">
                <a:solidFill>
                  <a:srgbClr val="44B7B9"/>
                </a:solidFill>
              </a:rPr>
              <a:t>Canada participated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4B7B9"/>
                </a:solidFill>
              </a:rPr>
              <a:t>Was the beginning of a National Community of Practice (</a:t>
            </a:r>
            <a:r>
              <a:rPr lang="en-US" sz="2200" dirty="0" err="1" smtClean="0">
                <a:solidFill>
                  <a:srgbClr val="44B7B9"/>
                </a:solidFill>
              </a:rPr>
              <a:t>CoP</a:t>
            </a:r>
            <a:r>
              <a:rPr lang="en-US" sz="2200" dirty="0" smtClean="0">
                <a:solidFill>
                  <a:srgbClr val="44B7B9"/>
                </a:solidFill>
              </a:rPr>
              <a:t>)</a:t>
            </a:r>
            <a:endParaRPr lang="en-US" sz="2200" dirty="0">
              <a:solidFill>
                <a:srgbClr val="44B7B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44B7B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44B7B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44B7B9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en-US" dirty="0" smtClean="0">
              <a:solidFill>
                <a:srgbClr val="44B7B9"/>
              </a:solidFill>
            </a:endParaRP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7" y="1665110"/>
            <a:ext cx="3737232" cy="482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556" y="6506001"/>
            <a:ext cx="8803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7F7F7F"/>
                </a:solidFill>
              </a:rPr>
              <a:t>For more details visit &gt; https</a:t>
            </a:r>
            <a:r>
              <a:rPr lang="en-US" sz="1200" dirty="0">
                <a:solidFill>
                  <a:srgbClr val="7F7F7F"/>
                </a:solidFill>
              </a:rPr>
              <a:t>://</a:t>
            </a:r>
            <a:r>
              <a:rPr lang="en-US" sz="1200" dirty="0" err="1">
                <a:solidFill>
                  <a:srgbClr val="7F7F7F"/>
                </a:solidFill>
              </a:rPr>
              <a:t>healthycampuses.ca</a:t>
            </a:r>
            <a:r>
              <a:rPr lang="en-US" sz="1200" dirty="0">
                <a:solidFill>
                  <a:srgbClr val="7F7F7F"/>
                </a:solidFill>
              </a:rPr>
              <a:t>/project/post-secondary-student-mental-health-guide-to-a-systemic-approach/</a:t>
            </a:r>
          </a:p>
        </p:txBody>
      </p:sp>
    </p:spTree>
    <p:extLst>
      <p:ext uri="{BB962C8B-B14F-4D97-AF65-F5344CB8AC3E}">
        <p14:creationId xmlns:p14="http://schemas.microsoft.com/office/powerpoint/2010/main" val="2640699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n-CA" sz="2800" dirty="0"/>
              <a:t>Specific barriers to introducing the systematic approach detailed in the </a:t>
            </a:r>
            <a:r>
              <a:rPr lang="en-CA" sz="2800" b="1" i="1" dirty="0"/>
              <a:t>Guide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296504"/>
              </p:ext>
            </p:extLst>
          </p:nvPr>
        </p:nvGraphicFramePr>
        <p:xfrm>
          <a:off x="251520" y="1556792"/>
          <a:ext cx="8909566" cy="50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6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Recommendations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4832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>
              <a:buNone/>
            </a:pPr>
            <a:r>
              <a:rPr lang="en-CA" sz="3200" dirty="0"/>
              <a:t>S</a:t>
            </a:r>
            <a:r>
              <a:rPr sz="3200" dirty="0" smtClean="0"/>
              <a:t>pecific </a:t>
            </a:r>
            <a:r>
              <a:rPr sz="3200" dirty="0"/>
              <a:t>suggestions </a:t>
            </a:r>
            <a:r>
              <a:rPr sz="3200" dirty="0" smtClean="0"/>
              <a:t>to </a:t>
            </a:r>
            <a:r>
              <a:rPr sz="3200" dirty="0"/>
              <a:t>improve the usefulness of the </a:t>
            </a:r>
            <a:r>
              <a:rPr sz="3200" b="1" i="1" dirty="0" smtClean="0"/>
              <a:t>Guide</a:t>
            </a:r>
            <a:endParaRPr sz="3200" dirty="0"/>
          </a:p>
        </p:txBody>
      </p:sp>
      <p:sp>
        <p:nvSpPr>
          <p:cNvPr id="2" name="Shape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>
              <a:buClr>
                <a:schemeClr val="tx2"/>
              </a:buClr>
            </a:pPr>
            <a:r>
              <a:rPr lang="en-CA" dirty="0"/>
              <a:t>Development of a companion piece, accessible in Word, that could serve as a workbook (with the “</a:t>
            </a:r>
            <a:r>
              <a:rPr lang="en-CA" dirty="0" err="1"/>
              <a:t>hows</a:t>
            </a:r>
            <a:r>
              <a:rPr lang="en-CA" dirty="0" smtClean="0"/>
              <a:t>”).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Provide additional examples to guide implementation including how other institutions have used it. 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“Perhaps a follow-up document could be a series of case studies”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Develop on-line interactive sections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en-CA" sz="800" dirty="0" smtClean="0"/>
          </a:p>
          <a:p>
            <a:pPr lvl="1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Strategy for prioritizing the recommendations of the guide.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Strategies for developing partnerships.</a:t>
            </a:r>
          </a:p>
          <a:p>
            <a:pPr lvl="1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CA" dirty="0" smtClean="0"/>
              <a:t>Additional templates that could be modified for planning, assessment, core messaging.</a:t>
            </a:r>
          </a:p>
        </p:txBody>
      </p:sp>
    </p:spTree>
    <p:extLst>
      <p:ext uri="{BB962C8B-B14F-4D97-AF65-F5344CB8AC3E}">
        <p14:creationId xmlns:p14="http://schemas.microsoft.com/office/powerpoint/2010/main" val="3276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Becoming more familiar with the </a:t>
            </a:r>
            <a:r>
              <a:rPr lang="en-CA" b="1" i="1" dirty="0" smtClean="0"/>
              <a:t>Guide</a:t>
            </a:r>
            <a:r>
              <a:rPr lang="en-CA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466546"/>
              </p:ext>
            </p:extLst>
          </p:nvPr>
        </p:nvGraphicFramePr>
        <p:xfrm>
          <a:off x="395536" y="1484784"/>
          <a:ext cx="8202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>
              <a:buNone/>
            </a:pPr>
            <a:r>
              <a:rPr lang="en-CA" sz="3600" dirty="0" smtClean="0"/>
              <a:t>Additional </a:t>
            </a:r>
            <a:r>
              <a:rPr sz="3600" dirty="0" smtClean="0"/>
              <a:t>comments</a:t>
            </a:r>
            <a:r>
              <a:rPr sz="3600" dirty="0"/>
              <a:t>, concerns, or ways to improve the knowledge and usage of the </a:t>
            </a:r>
            <a:r>
              <a:rPr sz="3600" b="1" i="1" dirty="0"/>
              <a:t>Guide</a:t>
            </a:r>
            <a:r>
              <a:rPr sz="3600" dirty="0"/>
              <a:t> </a:t>
            </a:r>
            <a:r>
              <a:rPr dirty="0"/>
              <a:t>
 </a:t>
            </a:r>
          </a:p>
        </p:txBody>
      </p:sp>
      <p:sp>
        <p:nvSpPr>
          <p:cNvPr id="2" name="Shape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6800"/>
          </a:xfrm>
        </p:spPr>
        <p:txBody>
          <a:bodyPr anchor="t" anchorCtr="0"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“I would love to see the Guide address the connection between meaning-making/faith formation and mental health.”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“We have dollars to send people to one event. It needs to include great sessions for administrators at the VP or Executive Director level. These are the change makers.”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“I look forward to having a more practical understanding of how to implement the Guide at our University using our existing resources.”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CA" dirty="0" smtClean="0"/>
              <a:t>“I found the Guide to be a great resource in helping organize the multiple things that we should be attending to.”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31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4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Dialogue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2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143002" y="1919113"/>
            <a:ext cx="6942666" cy="3937000"/>
          </a:xfrm>
          <a:prstGeom prst="wedgeEllipseCallout">
            <a:avLst/>
          </a:prstGeom>
          <a:solidFill>
            <a:srgbClr val="99DE75">
              <a:alpha val="81000"/>
            </a:srgbClr>
          </a:solidFill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Helvetica"/>
                <a:cs typeface="Helvetica"/>
              </a:rPr>
              <a:t>What common </a:t>
            </a:r>
            <a:r>
              <a:rPr lang="en-US" sz="2800" dirty="0" smtClean="0">
                <a:solidFill>
                  <a:srgbClr val="7F7F7F"/>
                </a:solidFill>
                <a:latin typeface="Helvetica"/>
                <a:cs typeface="Helvetica"/>
              </a:rPr>
              <a:t>interests</a:t>
            </a:r>
            <a:r>
              <a:rPr lang="en-US" sz="2800" dirty="0">
                <a:solidFill>
                  <a:srgbClr val="7F7F7F"/>
                </a:solidFill>
                <a:latin typeface="Helvetica"/>
                <a:cs typeface="Helvetica"/>
              </a:rPr>
              <a:t>, </a:t>
            </a:r>
            <a:r>
              <a:rPr lang="en-US" sz="2800" dirty="0" smtClean="0">
                <a:solidFill>
                  <a:srgbClr val="7F7F7F"/>
                </a:solidFill>
                <a:latin typeface="Helvetica"/>
                <a:cs typeface="Helvetica"/>
              </a:rPr>
              <a:t>concerns </a:t>
            </a:r>
            <a:r>
              <a:rPr lang="en-US" sz="2800" dirty="0">
                <a:solidFill>
                  <a:srgbClr val="7F7F7F"/>
                </a:solidFill>
                <a:latin typeface="Helvetica"/>
                <a:cs typeface="Helvetica"/>
              </a:rPr>
              <a:t>or hopes regarding Campus Mental Health bring us together as a community?</a:t>
            </a:r>
          </a:p>
        </p:txBody>
      </p:sp>
    </p:spTree>
    <p:extLst>
      <p:ext uri="{BB962C8B-B14F-4D97-AF65-F5344CB8AC3E}">
        <p14:creationId xmlns:p14="http://schemas.microsoft.com/office/powerpoint/2010/main" val="3684814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143002" y="1919113"/>
            <a:ext cx="6942666" cy="3937000"/>
          </a:xfrm>
          <a:prstGeom prst="wedgeEllipseCallout">
            <a:avLst/>
          </a:prstGeom>
          <a:solidFill>
            <a:srgbClr val="99DE75">
              <a:alpha val="81000"/>
            </a:srgbClr>
          </a:solidFill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Helvetica"/>
                <a:cs typeface="Helvetica"/>
              </a:rPr>
              <a:t>What knowledge and resources are top priority for us to share and develop together?</a:t>
            </a:r>
          </a:p>
        </p:txBody>
      </p:sp>
    </p:spTree>
    <p:extLst>
      <p:ext uri="{BB962C8B-B14F-4D97-AF65-F5344CB8AC3E}">
        <p14:creationId xmlns:p14="http://schemas.microsoft.com/office/powerpoint/2010/main" val="4287087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143002" y="1919113"/>
            <a:ext cx="6942666" cy="3937000"/>
          </a:xfrm>
          <a:prstGeom prst="wedgeEllipseCallout">
            <a:avLst/>
          </a:prstGeom>
          <a:solidFill>
            <a:srgbClr val="99DE75">
              <a:alpha val="81000"/>
            </a:srgbClr>
          </a:solidFill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As an emerging National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CoP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how can we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share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promising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practices and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co</a:t>
            </a:r>
            <a:r>
              <a:rPr lang="en-US" sz="2800" u="sng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-create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new knowledge and resources that will benefit all?</a:t>
            </a:r>
          </a:p>
        </p:txBody>
      </p:sp>
    </p:spTree>
    <p:extLst>
      <p:ext uri="{BB962C8B-B14F-4D97-AF65-F5344CB8AC3E}">
        <p14:creationId xmlns:p14="http://schemas.microsoft.com/office/powerpoint/2010/main" val="428708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Co-Chairs of the </a:t>
            </a:r>
            <a:r>
              <a:rPr lang="en-US" dirty="0" err="1" smtClean="0"/>
              <a:t>CoP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22" y="4442811"/>
            <a:ext cx="1852117" cy="1799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76" y="4632678"/>
            <a:ext cx="4861780" cy="143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222" y="2559098"/>
            <a:ext cx="1727200" cy="176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77" y="2755899"/>
            <a:ext cx="3700780" cy="14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16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223671"/>
            <a:ext cx="7772400" cy="1524000"/>
          </a:xfrm>
        </p:spPr>
        <p:txBody>
          <a:bodyPr/>
          <a:lstStyle/>
          <a:p>
            <a:r>
              <a:rPr lang="en-US" dirty="0" smtClean="0"/>
              <a:t>Final Thoughts and </a:t>
            </a:r>
            <a:br>
              <a:rPr lang="en-US" dirty="0" smtClean="0"/>
            </a:br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286022"/>
            <a:ext cx="8636000" cy="111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6783" y="5573890"/>
            <a:ext cx="674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:    February 11, 2016 and April 7, 2016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727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Involved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2705100"/>
            <a:ext cx="5016500" cy="347980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503332" y="2705100"/>
            <a:ext cx="3372557" cy="341097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Helvetica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44B7B9"/>
                </a:solidFill>
              </a:rPr>
              <a:t>Alternatively: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44B7B9"/>
                </a:solidFill>
              </a:rPr>
              <a:t>You can email the Co-Chairs to request to be added to the mailing list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44B7B9"/>
                </a:solidFill>
                <a:hlinkClick r:id="rId3"/>
              </a:rPr>
              <a:t>trashid@utsc.utoronto.ca</a:t>
            </a:r>
            <a:endParaRPr lang="en-US" sz="2200" dirty="0">
              <a:solidFill>
                <a:srgbClr val="44B7B9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44B7B9"/>
                </a:solidFill>
                <a:hlinkClick r:id="rId4"/>
              </a:rPr>
              <a:t>amhumeni</a:t>
            </a:r>
            <a:r>
              <a:rPr lang="en-US" sz="2200" dirty="0">
                <a:solidFill>
                  <a:srgbClr val="44B7B9"/>
                </a:solidFill>
                <a:hlinkClick r:id="rId4"/>
              </a:rPr>
              <a:t>@</a:t>
            </a:r>
            <a:r>
              <a:rPr lang="en-US" sz="2200" dirty="0" smtClean="0">
                <a:solidFill>
                  <a:srgbClr val="44B7B9"/>
                </a:solidFill>
                <a:hlinkClick r:id="rId4"/>
              </a:rPr>
              <a:t>ucalgary.ca</a:t>
            </a:r>
            <a:r>
              <a:rPr lang="en-US" sz="2200" dirty="0" smtClean="0">
                <a:solidFill>
                  <a:srgbClr val="44B7B9"/>
                </a:solidFill>
              </a:rPr>
              <a:t> </a:t>
            </a:r>
            <a:endParaRPr lang="en-US" sz="2200" dirty="0">
              <a:solidFill>
                <a:srgbClr val="44B7B9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44B7B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44B7B9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en-US" dirty="0" smtClean="0">
              <a:solidFill>
                <a:srgbClr val="44B7B9"/>
              </a:solidFill>
            </a:endParaRP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21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99" y="1679222"/>
            <a:ext cx="3731697" cy="482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2" y="1679222"/>
            <a:ext cx="3772856" cy="48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3998" y="6505222"/>
            <a:ext cx="3471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http://</a:t>
            </a:r>
            <a:r>
              <a:rPr lang="en-US" sz="1200" dirty="0" err="1">
                <a:solidFill>
                  <a:srgbClr val="7F7F7F"/>
                </a:solidFill>
              </a:rPr>
              <a:t>issuu.com</a:t>
            </a:r>
            <a:r>
              <a:rPr lang="en-US" sz="1200" dirty="0">
                <a:solidFill>
                  <a:srgbClr val="7F7F7F"/>
                </a:solidFill>
              </a:rPr>
              <a:t>/</a:t>
            </a:r>
            <a:r>
              <a:rPr lang="en-US" sz="1200" dirty="0" err="1">
                <a:solidFill>
                  <a:srgbClr val="7F7F7F"/>
                </a:solidFill>
              </a:rPr>
              <a:t>cacuss</a:t>
            </a:r>
            <a:r>
              <a:rPr lang="en-US" sz="1200" dirty="0">
                <a:solidFill>
                  <a:srgbClr val="7F7F7F"/>
                </a:solidFill>
              </a:rPr>
              <a:t>/docs/cacuss_q2_2015__1_</a:t>
            </a:r>
          </a:p>
        </p:txBody>
      </p:sp>
    </p:spTree>
    <p:extLst>
      <p:ext uri="{BB962C8B-B14F-4D97-AF65-F5344CB8AC3E}">
        <p14:creationId xmlns:p14="http://schemas.microsoft.com/office/powerpoint/2010/main" val="24801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2" y="1820334"/>
            <a:ext cx="7487861" cy="42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37504" y="2512400"/>
            <a:ext cx="5996510" cy="685800"/>
            <a:chOff x="1296" y="1824"/>
            <a:chExt cx="2976" cy="432"/>
          </a:xfrm>
        </p:grpSpPr>
        <p:sp>
          <p:nvSpPr>
            <p:cNvPr id="4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ABE3AB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5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B1E5B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6" name="Text Box 44"/>
            <p:cNvSpPr txBox="1">
              <a:spLocks noChangeArrowheads="1"/>
            </p:cNvSpPr>
            <p:nvPr/>
          </p:nvSpPr>
          <p:spPr bwMode="gray">
            <a:xfrm>
              <a:off x="1747" y="1934"/>
              <a:ext cx="24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 smtClean="0">
                  <a:solidFill>
                    <a:srgbClr val="44B7B9"/>
                  </a:solidFill>
                  <a:latin typeface="Helvetica"/>
                  <a:cs typeface="Helvetica"/>
                </a:rPr>
                <a:t> Insights from the Survey about the Guide</a:t>
              </a:r>
              <a:endParaRPr lang="en-US" b="1" dirty="0">
                <a:solidFill>
                  <a:srgbClr val="44B7B9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/>
          </p:nvSpPr>
          <p:spPr bwMode="gray">
            <a:xfrm>
              <a:off x="1416" y="1886"/>
              <a:ext cx="1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CA" sz="2400" dirty="0">
                  <a:solidFill>
                    <a:schemeClr val="bg1"/>
                  </a:solidFill>
                  <a:latin typeface="Helvetica"/>
                  <a:cs typeface="Helvetica"/>
                </a:rPr>
                <a:t>1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1537504" y="3376496"/>
            <a:ext cx="5996510" cy="685800"/>
            <a:chOff x="1296" y="1824"/>
            <a:chExt cx="2976" cy="432"/>
          </a:xfrm>
        </p:grpSpPr>
        <p:sp>
          <p:nvSpPr>
            <p:cNvPr id="9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ABE3AB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0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B1E5B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1" name="Text Box 49"/>
            <p:cNvSpPr txBox="1">
              <a:spLocks noChangeArrowheads="1"/>
            </p:cNvSpPr>
            <p:nvPr/>
          </p:nvSpPr>
          <p:spPr bwMode="gray">
            <a:xfrm>
              <a:off x="1743" y="1934"/>
              <a:ext cx="25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 smtClean="0">
                  <a:solidFill>
                    <a:srgbClr val="44B7B9"/>
                  </a:solidFill>
                  <a:latin typeface="Helvetica"/>
                  <a:cs typeface="Helvetica"/>
                </a:rPr>
                <a:t> Common Interests, Concerns and Hopes </a:t>
              </a:r>
              <a:endParaRPr lang="en-US" b="1" dirty="0">
                <a:solidFill>
                  <a:srgbClr val="44B7B9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 Box 50"/>
            <p:cNvSpPr txBox="1">
              <a:spLocks noChangeArrowheads="1"/>
            </p:cNvSpPr>
            <p:nvPr/>
          </p:nvSpPr>
          <p:spPr bwMode="gray">
            <a:xfrm>
              <a:off x="1416" y="1886"/>
              <a:ext cx="1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CA" sz="2400" dirty="0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1537504" y="4240592"/>
            <a:ext cx="5997830" cy="685800"/>
            <a:chOff x="1296" y="1824"/>
            <a:chExt cx="2976" cy="432"/>
          </a:xfrm>
        </p:grpSpPr>
        <p:sp>
          <p:nvSpPr>
            <p:cNvPr id="14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ABE3AB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B1E5B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gray">
            <a:xfrm>
              <a:off x="1743" y="1934"/>
              <a:ext cx="25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 smtClean="0">
                  <a:solidFill>
                    <a:srgbClr val="44B7B9"/>
                  </a:solidFill>
                  <a:latin typeface="Helvetica"/>
                  <a:cs typeface="Helvetica"/>
                </a:rPr>
                <a:t> Knowledge and Resources of Top Priority </a:t>
              </a:r>
              <a:endParaRPr lang="en-US" b="1" dirty="0">
                <a:solidFill>
                  <a:srgbClr val="44B7B9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gray">
            <a:xfrm>
              <a:off x="1416" y="1886"/>
              <a:ext cx="1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CA" sz="2400" dirty="0">
                  <a:solidFill>
                    <a:schemeClr val="bg1"/>
                  </a:solidFill>
                  <a:latin typeface="Helvetica"/>
                  <a:cs typeface="Helvetica"/>
                </a:rPr>
                <a:t>3</a:t>
              </a:r>
            </a:p>
          </p:txBody>
        </p:sp>
      </p:grp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537504" y="5104688"/>
            <a:ext cx="5996510" cy="685800"/>
            <a:chOff x="1296" y="1824"/>
            <a:chExt cx="2976" cy="432"/>
          </a:xfrm>
        </p:grpSpPr>
        <p:sp>
          <p:nvSpPr>
            <p:cNvPr id="19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ABE3AB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B1E5B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gray">
            <a:xfrm>
              <a:off x="1743" y="1934"/>
              <a:ext cx="25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 smtClean="0">
                  <a:solidFill>
                    <a:srgbClr val="44B7B9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err="1" smtClean="0">
                  <a:solidFill>
                    <a:srgbClr val="44B7B9"/>
                  </a:solidFill>
                  <a:latin typeface="Helvetica"/>
                  <a:cs typeface="Helvetica"/>
                </a:rPr>
                <a:t>CoP</a:t>
              </a:r>
              <a:r>
                <a:rPr lang="en-US" b="1" dirty="0" smtClean="0">
                  <a:solidFill>
                    <a:srgbClr val="44B7B9"/>
                  </a:solidFill>
                  <a:latin typeface="Helvetica"/>
                  <a:cs typeface="Helvetica"/>
                </a:rPr>
                <a:t> Methods for Sharing and Co-Creating </a:t>
              </a:r>
              <a:endParaRPr lang="en-US" b="1" dirty="0">
                <a:solidFill>
                  <a:srgbClr val="44B7B9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gray">
            <a:xfrm>
              <a:off x="1416" y="1886"/>
              <a:ext cx="1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CA" sz="2400" dirty="0">
                  <a:solidFill>
                    <a:schemeClr val="bg1"/>
                  </a:solidFill>
                  <a:latin typeface="Helvetica"/>
                  <a:cs typeface="Helvetica"/>
                </a:rPr>
                <a:t>4</a:t>
              </a:r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1537504" y="6003064"/>
            <a:ext cx="5996510" cy="685800"/>
            <a:chOff x="1296" y="1824"/>
            <a:chExt cx="2976" cy="432"/>
          </a:xfrm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ABE3AB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B1E5B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743" y="1934"/>
              <a:ext cx="25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 smtClean="0">
                  <a:solidFill>
                    <a:srgbClr val="44B7B9"/>
                  </a:solidFill>
                  <a:latin typeface="Helvetica"/>
                  <a:cs typeface="Helvetica"/>
                </a:rPr>
                <a:t> Final Thoughts and Next Steps</a:t>
              </a:r>
              <a:endParaRPr lang="en-US" b="1" dirty="0">
                <a:solidFill>
                  <a:srgbClr val="44B7B9"/>
                </a:solidFill>
                <a:latin typeface="Helvetica"/>
                <a:cs typeface="Helvetica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gray">
            <a:xfrm>
              <a:off x="1416" y="1886"/>
              <a:ext cx="1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CA" sz="2400" dirty="0">
                  <a:solidFill>
                    <a:schemeClr val="bg1"/>
                  </a:solidFill>
                  <a:latin typeface="Helvetica"/>
                  <a:cs typeface="Helvetica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6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124896"/>
            <a:ext cx="7772400" cy="1524000"/>
          </a:xfrm>
        </p:spPr>
        <p:txBody>
          <a:bodyPr/>
          <a:lstStyle/>
          <a:p>
            <a:r>
              <a:rPr lang="en-US" dirty="0" smtClean="0"/>
              <a:t>Insights </a:t>
            </a:r>
            <a:r>
              <a:rPr lang="en-US" dirty="0" smtClean="0"/>
              <a:t>from </a:t>
            </a:r>
            <a:r>
              <a:rPr lang="en-US" dirty="0" smtClean="0"/>
              <a:t>the Survey about the National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4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/>
              <a:t>How Canadian Campuses are using The </a:t>
            </a:r>
            <a:r>
              <a:rPr lang="en-CA" sz="3600" b="1" i="1" dirty="0"/>
              <a:t>guide</a:t>
            </a:r>
            <a:r>
              <a:rPr lang="en-CA" sz="3600" dirty="0"/>
              <a:t> to Systematically Approach Mental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270576" cy="175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Tayyab Rashid, University of Toronto Scarborough</a:t>
            </a:r>
            <a:br>
              <a:rPr lang="en-CA" dirty="0"/>
            </a:br>
            <a:r>
              <a:rPr lang="en-CA" dirty="0" smtClean="0"/>
              <a:t>Patricia </a:t>
            </a:r>
            <a:r>
              <a:rPr lang="en-CA" dirty="0" err="1" smtClean="0"/>
              <a:t>Kostouros</a:t>
            </a:r>
            <a:r>
              <a:rPr lang="en-CA" dirty="0" smtClean="0"/>
              <a:t>, Mount Royal University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Ashley </a:t>
            </a:r>
            <a:r>
              <a:rPr lang="en-CA" dirty="0" err="1" smtClean="0"/>
              <a:t>Humeniuk</a:t>
            </a:r>
            <a:r>
              <a:rPr lang="en-CA" dirty="0"/>
              <a:t>, University of Calgary</a:t>
            </a:r>
            <a:endParaRPr lang="en-CA" dirty="0" smtClean="0"/>
          </a:p>
          <a:p>
            <a:pPr>
              <a:spcAft>
                <a:spcPts val="600"/>
              </a:spcAft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D2533C"/>
                </a:solidFill>
                <a:latin typeface="Arial"/>
              </a:rPr>
              <a:t>       December 3</a:t>
            </a:r>
            <a:r>
              <a:rPr lang="en-CA" baseline="30000" dirty="0" smtClean="0">
                <a:solidFill>
                  <a:srgbClr val="D2533C"/>
                </a:solidFill>
                <a:latin typeface="Arial"/>
              </a:rPr>
              <a:t>rd</a:t>
            </a:r>
            <a:r>
              <a:rPr lang="en-CA" dirty="0" smtClean="0">
                <a:solidFill>
                  <a:srgbClr val="D2533C"/>
                </a:solidFill>
                <a:latin typeface="Arial"/>
              </a:rPr>
              <a:t>, 2015</a:t>
            </a:r>
            <a:endParaRPr lang="en-CA" dirty="0">
              <a:solidFill>
                <a:srgbClr val="D2533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7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Custom 7">
      <a:dk1>
        <a:sysClr val="windowText" lastClr="000000"/>
      </a:dk1>
      <a:lt1>
        <a:sysClr val="window" lastClr="FFFFFF"/>
      </a:lt1>
      <a:dk2>
        <a:srgbClr val="073E87"/>
      </a:dk2>
      <a:lt2>
        <a:srgbClr val="99DE75"/>
      </a:lt2>
      <a:accent1>
        <a:srgbClr val="35AAAB"/>
      </a:accent1>
      <a:accent2>
        <a:srgbClr val="4D4D4D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34424</TotalTime>
  <Words>1250</Words>
  <Application>Microsoft Office PowerPoint</Application>
  <PresentationFormat>On-screen Show (4:3)</PresentationFormat>
  <Paragraphs>180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ArialMT</vt:lpstr>
      <vt:lpstr>Candara</vt:lpstr>
      <vt:lpstr>Courier New</vt:lpstr>
      <vt:lpstr>Helvetica</vt:lpstr>
      <vt:lpstr>Symbol</vt:lpstr>
      <vt:lpstr>Wingdings</vt:lpstr>
      <vt:lpstr>Waveform</vt:lpstr>
      <vt:lpstr>Clarity</vt:lpstr>
      <vt:lpstr>PowerPoint Presentation</vt:lpstr>
      <vt:lpstr>Welcome and Introduction </vt:lpstr>
      <vt:lpstr>PowerPoint Presentation</vt:lpstr>
      <vt:lpstr>Co-Chairs of the CoP</vt:lpstr>
      <vt:lpstr>PowerPoint Presentation</vt:lpstr>
      <vt:lpstr>PowerPoint Presentation</vt:lpstr>
      <vt:lpstr>Agenda</vt:lpstr>
      <vt:lpstr>Insights from the Survey about the National Guide</vt:lpstr>
      <vt:lpstr>How Canadian Campuses are using The guide to Systematically Approach Mental Health</vt:lpstr>
      <vt:lpstr>Outline</vt:lpstr>
      <vt:lpstr>Survey on use and knowledge of the Guide</vt:lpstr>
      <vt:lpstr>demographics</vt:lpstr>
      <vt:lpstr>Survey Preliminary Results</vt:lpstr>
      <vt:lpstr>PowerPoint Presentation</vt:lpstr>
      <vt:lpstr>Primary Roles of Responders  (n=84)</vt:lpstr>
      <vt:lpstr>My institute has developed a systematic approach to Student Mental Health (n=83)</vt:lpstr>
      <vt:lpstr>Awareness of the national guide</vt:lpstr>
      <vt:lpstr>Prior to this survey, were you aware of the Guide?   (n=84)</vt:lpstr>
      <vt:lpstr>How were you made aware of the Guide?  (n=39)</vt:lpstr>
      <vt:lpstr>Interest in learning more about the Guide (n=36)</vt:lpstr>
      <vt:lpstr>Feedback</vt:lpstr>
      <vt:lpstr>Do you find the Guide useful?  (n=39)</vt:lpstr>
      <vt:lpstr>How useful is the Guide in the following areas?</vt:lpstr>
      <vt:lpstr>Additional comments on the Guide's usefulness</vt:lpstr>
      <vt:lpstr>Specific barriers that limit the usefulness of the Guide</vt:lpstr>
      <vt:lpstr>Feedback</vt:lpstr>
      <vt:lpstr>Some specific examples of how the Guide has been used</vt:lpstr>
      <vt:lpstr>Is the use of the Guide changing and/or having an impact on student mental health at your campus?  (n=32)</vt:lpstr>
      <vt:lpstr>What changes are evident due to your use of the Guide?</vt:lpstr>
      <vt:lpstr>Specific barriers to introducing the systematic approach detailed in the Guide</vt:lpstr>
      <vt:lpstr>Feedback</vt:lpstr>
      <vt:lpstr>Specific suggestions to improve the usefulness of the Guide</vt:lpstr>
      <vt:lpstr>Becoming more familiar with the Guide </vt:lpstr>
      <vt:lpstr>Additional comments, concerns, or ways to improve the knowledge and usage of the Guide 
 </vt:lpstr>
      <vt:lpstr>Reflections</vt:lpstr>
      <vt:lpstr>Group Dialogue </vt:lpstr>
      <vt:lpstr>PowerPoint Presentation</vt:lpstr>
      <vt:lpstr>PowerPoint Presentation</vt:lpstr>
      <vt:lpstr>PowerPoint Presentation</vt:lpstr>
      <vt:lpstr>Final Thoughts and  Next Steps</vt:lpstr>
      <vt:lpstr>Getting Involved</vt:lpstr>
      <vt:lpstr>Thank You</vt:lpstr>
    </vt:vector>
  </TitlesOfParts>
  <Company>Centre for Addictions Research of 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CCSU Quarterly Advisory Meeting</dc:title>
  <dc:creator>Catriona Remocker</dc:creator>
  <cp:lastModifiedBy>Shaylyn Streatch</cp:lastModifiedBy>
  <cp:revision>134</cp:revision>
  <dcterms:created xsi:type="dcterms:W3CDTF">2015-04-29T21:49:17Z</dcterms:created>
  <dcterms:modified xsi:type="dcterms:W3CDTF">2015-12-04T01:43:37Z</dcterms:modified>
</cp:coreProperties>
</file>