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256" r:id="rId3"/>
    <p:sldId id="258" r:id="rId4"/>
    <p:sldId id="285" r:id="rId5"/>
    <p:sldId id="259" r:id="rId6"/>
    <p:sldId id="261" r:id="rId7"/>
    <p:sldId id="266" r:id="rId8"/>
    <p:sldId id="267" r:id="rId9"/>
    <p:sldId id="268" r:id="rId10"/>
    <p:sldId id="262" r:id="rId11"/>
    <p:sldId id="263" r:id="rId12"/>
    <p:sldId id="273" r:id="rId13"/>
    <p:sldId id="275" r:id="rId14"/>
    <p:sldId id="282" r:id="rId15"/>
    <p:sldId id="277" r:id="rId16"/>
    <p:sldId id="278" r:id="rId17"/>
    <p:sldId id="279" r:id="rId18"/>
    <p:sldId id="269" r:id="rId19"/>
    <p:sldId id="271" r:id="rId20"/>
    <p:sldId id="272" r:id="rId21"/>
    <p:sldId id="274" r:id="rId22"/>
    <p:sldId id="276" r:id="rId23"/>
    <p:sldId id="257" r:id="rId24"/>
    <p:sldId id="265" r:id="rId25"/>
    <p:sldId id="286" r:id="rId26"/>
    <p:sldId id="287" r:id="rId27"/>
  </p:sldIdLst>
  <p:sldSz cx="12192000" cy="6858000"/>
  <p:notesSz cx="71024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E96"/>
    <a:srgbClr val="326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cmha,bc.c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CAMAnPRLMH8" TargetMode="Externa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icidepreventionlifeline.org/learn/riskfactors.aspx" TargetMode="External"/><Relationship Id="rId2" Type="http://schemas.openxmlformats.org/officeDocument/2006/relationships/hyperlink" Target="http://www.suicideprevention.ca/preventing/warning-sig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rkplacestrategiesformentalhealth.com/job-specific-strategies/suicide-preventio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"/>
          <a:stretch/>
        </p:blipFill>
        <p:spPr>
          <a:xfrm>
            <a:off x="1274117" y="8237"/>
            <a:ext cx="9089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We can all learn to feel more comfortable about talking about suicide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b="1" dirty="0" smtClean="0"/>
          </a:p>
          <a:p>
            <a:pPr marL="0" indent="0">
              <a:buNone/>
            </a:pPr>
            <a:r>
              <a:rPr lang="en-CA" sz="2000" b="1" dirty="0" smtClean="0"/>
              <a:t>People who are thinking about suicide actually feel relieved if you ask them about it.</a:t>
            </a:r>
          </a:p>
          <a:p>
            <a:pPr marL="0" indent="0">
              <a:buNone/>
            </a:pPr>
            <a:endParaRPr lang="en-CA" sz="2000" b="1" dirty="0" smtClean="0"/>
          </a:p>
          <a:p>
            <a:pPr marL="0" indent="0">
              <a:buNone/>
            </a:pP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“ I was feeling really down and I knew people at work were noticing.  I felt relieved when a colleague came right out and asked me if I was suicidal.  It helped me not to feel ashamed for having those thoughts.”</a:t>
            </a:r>
          </a:p>
          <a:p>
            <a:pPr marL="0" indent="0">
              <a:buNone/>
            </a:pPr>
            <a:endParaRPr lang="en-CA" sz="2000" b="1" dirty="0" smtClean="0"/>
          </a:p>
          <a:p>
            <a:r>
              <a:rPr lang="en-CA" sz="2000" b="1" dirty="0" smtClean="0"/>
              <a:t>Asking about suicidal thoughts WILL NOT make them act on them.</a:t>
            </a:r>
          </a:p>
        </p:txBody>
      </p:sp>
    </p:spTree>
    <p:extLst>
      <p:ext uri="{BB962C8B-B14F-4D97-AF65-F5344CB8AC3E}">
        <p14:creationId xmlns:p14="http://schemas.microsoft.com/office/powerpoint/2010/main" val="10441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613" y="1287566"/>
            <a:ext cx="8761413" cy="664064"/>
          </a:xfrm>
        </p:spPr>
        <p:txBody>
          <a:bodyPr/>
          <a:lstStyle/>
          <a:p>
            <a:r>
              <a:rPr lang="en-CA" sz="3200" dirty="0"/>
              <a:t>Practice asking the question, “You sound hopeless, are you </a:t>
            </a:r>
            <a:r>
              <a:rPr lang="en-CA" sz="3200" dirty="0" smtClean="0"/>
              <a:t>having thoughts of suicide</a:t>
            </a:r>
            <a:r>
              <a:rPr lang="en-CA" sz="3200" dirty="0"/>
              <a:t>?”</a:t>
            </a:r>
            <a:r>
              <a:rPr lang="en-CA" b="1" dirty="0"/>
              <a:t/>
            </a:r>
            <a:br>
              <a:rPr lang="en-CA" b="1" dirty="0"/>
            </a:b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91" y="2477069"/>
            <a:ext cx="5147256" cy="4380931"/>
          </a:xfrm>
        </p:spPr>
      </p:pic>
    </p:spTree>
    <p:extLst>
      <p:ext uri="{BB962C8B-B14F-4D97-AF65-F5344CB8AC3E}">
        <p14:creationId xmlns:p14="http://schemas.microsoft.com/office/powerpoint/2010/main" val="28391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541233"/>
          </a:xfrm>
        </p:spPr>
        <p:txBody>
          <a:bodyPr/>
          <a:lstStyle/>
          <a:p>
            <a:r>
              <a:rPr lang="en-CA" sz="3200" dirty="0" smtClean="0"/>
              <a:t>If they admit to having Suicidal thoughts, you should be aware of </a:t>
            </a:r>
            <a:r>
              <a:rPr lang="en-CA" sz="3200" b="1" dirty="0" smtClean="0">
                <a:solidFill>
                  <a:srgbClr val="FFC000"/>
                </a:solidFill>
              </a:rPr>
              <a:t>WHAT IS NOT HELPFUL</a:t>
            </a:r>
            <a:r>
              <a:rPr lang="en-CA" sz="3200" b="1" dirty="0">
                <a:solidFill>
                  <a:srgbClr val="FFC000"/>
                </a:solidFill>
              </a:rPr>
              <a:t> </a:t>
            </a:r>
            <a:r>
              <a:rPr lang="en-CA" sz="2000" dirty="0" smtClean="0"/>
              <a:t>(as adapted from Stephany, 2007)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4500"/>
          </a:xfrm>
        </p:spPr>
        <p:txBody>
          <a:bodyPr>
            <a:normAutofit lnSpcReduction="10000"/>
          </a:bodyPr>
          <a:lstStyle/>
          <a:p>
            <a:r>
              <a:rPr lang="en-CA" sz="2000" b="1" dirty="0" smtClean="0"/>
              <a:t>Do not minimize what the person is experiencing.</a:t>
            </a:r>
          </a:p>
          <a:p>
            <a:r>
              <a:rPr lang="en-CA" sz="2000" b="1" dirty="0" smtClean="0"/>
              <a:t>Avoid statements like, </a:t>
            </a:r>
          </a:p>
          <a:p>
            <a:pPr marL="0" indent="0">
              <a:buNone/>
            </a:pPr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					“It will all be okay tomorrow.” </a:t>
            </a:r>
          </a:p>
          <a:p>
            <a:pPr marL="0" indent="0">
              <a:buNone/>
            </a:pPr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					“We all have bad days.”  </a:t>
            </a:r>
          </a:p>
          <a:p>
            <a:pPr marL="0" indent="0">
              <a:buNone/>
            </a:pPr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					“Snap out of it.”  </a:t>
            </a:r>
          </a:p>
          <a:p>
            <a:pPr marL="0" indent="0">
              <a:buNone/>
            </a:pPr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					“You are scaring me.” </a:t>
            </a:r>
          </a:p>
          <a:p>
            <a:pPr marL="0" indent="0">
              <a:buNone/>
            </a:pPr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					“Let’s do something fun to get your mind off of 						things.”</a:t>
            </a:r>
          </a:p>
          <a:p>
            <a:pPr marL="2743200" lvl="6" indent="0">
              <a:buNone/>
            </a:pPr>
            <a:r>
              <a:rPr lang="en-CA" sz="2400" b="1" dirty="0" smtClean="0"/>
              <a:t>AVOID JUDGING THEM AT ALL COSTS. JUDGING CAN CAUSE THEM TO FEEL INCREASED DESPAIR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650776"/>
            <a:ext cx="2693715" cy="32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6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If they admit to having Suicidal thoughts, you should </a:t>
            </a:r>
            <a:r>
              <a:rPr lang="en-CA" sz="3200" dirty="0" smtClean="0"/>
              <a:t>also be </a:t>
            </a:r>
            <a:r>
              <a:rPr lang="en-CA" sz="3200" dirty="0"/>
              <a:t>aware of </a:t>
            </a:r>
            <a:r>
              <a:rPr lang="en-CA" sz="3200" b="1" dirty="0" smtClean="0">
                <a:solidFill>
                  <a:srgbClr val="FFC000"/>
                </a:solidFill>
              </a:rPr>
              <a:t>WHAT IS HELPFUL</a:t>
            </a:r>
            <a:r>
              <a:rPr lang="en-CA" b="1" dirty="0">
                <a:solidFill>
                  <a:srgbClr val="FFC000"/>
                </a:solidFill>
              </a:rPr>
              <a:t> </a:t>
            </a:r>
            <a:r>
              <a:rPr lang="en-CA" sz="2000" dirty="0" smtClean="0"/>
              <a:t>(as </a:t>
            </a:r>
            <a:r>
              <a:rPr lang="en-CA" sz="2000" dirty="0"/>
              <a:t>adapted from Stephany, 2007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20119"/>
            <a:ext cx="8825659" cy="3699681"/>
          </a:xfrm>
        </p:spPr>
        <p:txBody>
          <a:bodyPr>
            <a:normAutofit lnSpcReduction="10000"/>
          </a:bodyPr>
          <a:lstStyle/>
          <a:p>
            <a:r>
              <a:rPr lang="en-CA" sz="2000" b="1" dirty="0" smtClean="0"/>
              <a:t>Identify with what they are feeling.</a:t>
            </a:r>
          </a:p>
          <a:p>
            <a:r>
              <a:rPr lang="en-CA" sz="2000" b="1" dirty="0" smtClean="0"/>
              <a:t>Use statements like, </a:t>
            </a:r>
            <a:r>
              <a:rPr lang="en-CA" sz="2000" dirty="0" smtClean="0"/>
              <a:t>	</a:t>
            </a:r>
          </a:p>
          <a:p>
            <a:pPr marL="2286000" lvl="5" indent="0">
              <a:buNone/>
            </a:pPr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“You sound upset, I am here for you.”</a:t>
            </a:r>
          </a:p>
          <a:p>
            <a:pPr marL="0" indent="0">
              <a:buNone/>
            </a:pPr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					“It must be scary to be feeling what you are  						feeling.” </a:t>
            </a:r>
          </a:p>
          <a:p>
            <a:pPr marL="0" indent="0">
              <a:buNone/>
            </a:pPr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					“ I do not know how to help but I do know how 						to get you connected to the help that you need.” </a:t>
            </a:r>
          </a:p>
          <a:p>
            <a:pPr marL="0" indent="0">
              <a:buNone/>
            </a:pP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 				</a:t>
            </a:r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	“I do care about you and I want to connect you to 						support.”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087176"/>
            <a:ext cx="2550284" cy="34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 them Know that They are Not Alone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060" y="2593075"/>
            <a:ext cx="8820553" cy="3426725"/>
          </a:xfrm>
        </p:spPr>
        <p:txBody>
          <a:bodyPr>
            <a:normAutofit/>
          </a:bodyPr>
          <a:lstStyle/>
          <a:p>
            <a:r>
              <a:rPr lang="en-CA" sz="2400" b="1" dirty="0" smtClean="0"/>
              <a:t>Send them the Message:  </a:t>
            </a:r>
            <a:r>
              <a:rPr lang="en-CA" sz="2400" b="1" i="1" dirty="0" smtClean="0"/>
              <a:t>“I care about you.”</a:t>
            </a:r>
          </a:p>
          <a:p>
            <a:r>
              <a:rPr lang="en-CA" sz="2400" b="1" i="1" dirty="0" smtClean="0"/>
              <a:t>Bridge Story.</a:t>
            </a:r>
          </a:p>
          <a:p>
            <a:endParaRPr lang="en-CA" sz="2400" b="1" i="1" dirty="0" smtClean="0"/>
          </a:p>
          <a:p>
            <a:pPr marL="0" indent="0">
              <a:buNone/>
            </a:pPr>
            <a:endParaRPr lang="en-CA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68" y="4012442"/>
            <a:ext cx="6523629" cy="34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Importance of Kindness &amp; Care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44444"/>
            <a:ext cx="8825659" cy="3416300"/>
          </a:xfrm>
        </p:spPr>
        <p:txBody>
          <a:bodyPr/>
          <a:lstStyle/>
          <a:p>
            <a:endParaRPr lang="en-CA" sz="24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CA" sz="2400" b="1" i="1" dirty="0" smtClean="0">
                <a:solidFill>
                  <a:srgbClr val="7030A0"/>
                </a:solidFill>
              </a:rPr>
              <a:t>“Too often we underestimate the power of a touch, a smile, a kind word, a listening ear, an honest compliment, or the smallest act of caring, all of which have the potential to turn a life around.”</a:t>
            </a:r>
          </a:p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b="1" dirty="0" smtClean="0">
                <a:solidFill>
                  <a:srgbClr val="7030A0"/>
                </a:solidFill>
              </a:rPr>
              <a:t>Leo Buscaglia, Psychologist &amp; author</a:t>
            </a:r>
          </a:p>
          <a:p>
            <a:pPr marL="0" indent="0">
              <a:buNone/>
            </a:pPr>
            <a:endParaRPr lang="en-CA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CA" sz="2400" b="1" dirty="0" smtClean="0">
                <a:solidFill>
                  <a:srgbClr val="7030A0"/>
                </a:solidFill>
              </a:rPr>
              <a:t>CHOOSE TO BE KIND AND NOT TO BE CRUEL</a:t>
            </a:r>
            <a:endParaRPr lang="en-CA" sz="24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2982912"/>
            <a:ext cx="19050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Advice from a Patient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4500"/>
          </a:xfrm>
        </p:spPr>
        <p:txBody>
          <a:bodyPr>
            <a:normAutofit/>
          </a:bodyPr>
          <a:lstStyle/>
          <a:p>
            <a:r>
              <a:rPr lang="en-CA" sz="2000" b="1" dirty="0" smtClean="0"/>
              <a:t>I asked one of my patients who had been suicidal for advice on how to be more understanding and empathetic.  Here is what she said:</a:t>
            </a:r>
          </a:p>
          <a:p>
            <a:endParaRPr lang="en-CA" sz="2000" b="1" i="1" dirty="0" smtClean="0"/>
          </a:p>
          <a:p>
            <a:r>
              <a:rPr lang="en-CA" sz="2400" b="1" i="1" dirty="0" smtClean="0">
                <a:solidFill>
                  <a:srgbClr val="7030A0"/>
                </a:solidFill>
              </a:rPr>
              <a:t>“Make my time with you all about me and listen to my story.  Don’t judge me or try to fix anything.  Be quiet and just listen to me so that I will feel that I actually matter.”</a:t>
            </a:r>
          </a:p>
        </p:txBody>
      </p:sp>
    </p:spTree>
    <p:extLst>
      <p:ext uri="{BB962C8B-B14F-4D97-AF65-F5344CB8AC3E}">
        <p14:creationId xmlns:p14="http://schemas.microsoft.com/office/powerpoint/2010/main" val="12717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005257"/>
          </a:xfrm>
        </p:spPr>
        <p:txBody>
          <a:bodyPr/>
          <a:lstStyle/>
          <a:p>
            <a:r>
              <a:rPr lang="en-CA" dirty="0" smtClean="0"/>
              <a:t>Listening Communicates that you care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74960"/>
            <a:ext cx="8825659" cy="3344839"/>
          </a:xfrm>
        </p:spPr>
        <p:txBody>
          <a:bodyPr>
            <a:normAutofit/>
          </a:bodyPr>
          <a:lstStyle/>
          <a:p>
            <a:r>
              <a:rPr lang="en-CA" sz="2000" b="1" i="1" dirty="0"/>
              <a:t>“One of the most sincere forms of respect is actually listening to what another person has to say.”  Bryant McGill, author &amp; Human Thought Leader</a:t>
            </a:r>
          </a:p>
          <a:p>
            <a:pPr marL="0" indent="0" algn="ctr">
              <a:buNone/>
            </a:pP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2" y="3671248"/>
            <a:ext cx="7751929" cy="33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749" y="875952"/>
            <a:ext cx="8761413" cy="1198507"/>
          </a:xfrm>
        </p:spPr>
        <p:txBody>
          <a:bodyPr/>
          <a:lstStyle/>
          <a:p>
            <a:r>
              <a:rPr lang="en-CA" dirty="0" smtClean="0"/>
              <a:t>Know what your Role is </a:t>
            </a:r>
            <a:br>
              <a:rPr lang="en-CA" dirty="0" smtClean="0"/>
            </a:br>
            <a:r>
              <a:rPr lang="en-CA" sz="2000" dirty="0" smtClean="0"/>
              <a:t>(as adapted from CASP, 2016)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b="1" dirty="0" smtClean="0"/>
              <a:t>It is not your role to save the other person.</a:t>
            </a:r>
          </a:p>
          <a:p>
            <a:r>
              <a:rPr lang="en-CA" sz="2000" b="1" dirty="0" smtClean="0"/>
              <a:t>But you can stay with them to ensure they are safe.</a:t>
            </a:r>
          </a:p>
          <a:p>
            <a:r>
              <a:rPr lang="en-CA" sz="2000" b="1" dirty="0" smtClean="0"/>
              <a:t>You can connect them to support through a phone number or offer to take them to see a doctor or to the ER.</a:t>
            </a:r>
          </a:p>
          <a:p>
            <a:r>
              <a:rPr lang="en-CA" sz="2000" b="1" dirty="0" smtClean="0"/>
              <a:t>Have these numbers on you, ready to share, either on a card or on your phone:</a:t>
            </a:r>
          </a:p>
          <a:p>
            <a:pPr marL="0" indent="0">
              <a:buNone/>
            </a:pPr>
            <a:r>
              <a:rPr lang="en-CA" sz="2000" b="1" dirty="0" smtClean="0"/>
              <a:t>BC Suicide Helpline: 1-800-SUICIDE (1-800-794-2433)</a:t>
            </a:r>
          </a:p>
          <a:p>
            <a:pPr marL="0" indent="0">
              <a:buNone/>
            </a:pPr>
            <a:r>
              <a:rPr lang="en-CA" sz="2000" b="1" dirty="0" smtClean="0"/>
              <a:t>Mental Health Support Line: 310-6789 (no area code required)</a:t>
            </a:r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33" y="1229435"/>
            <a:ext cx="2215680" cy="22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77672"/>
            <a:ext cx="8761413" cy="2125828"/>
          </a:xfrm>
        </p:spPr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Ways that an Employer, Employee, Organization or School Campus Can Help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1800" dirty="0"/>
              <a:t>(</a:t>
            </a:r>
            <a:r>
              <a:rPr lang="en-CA" sz="1800" dirty="0" smtClean="0"/>
              <a:t>As </a:t>
            </a:r>
            <a:r>
              <a:rPr lang="en-CA" sz="1800" dirty="0"/>
              <a:t>adapted from Workplace Strategies for Mental Health, 2016)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38233"/>
            <a:ext cx="8825659" cy="4619767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For Employers, Employees, Organizations &amp; School Campuses: </a:t>
            </a:r>
          </a:p>
          <a:p>
            <a:pPr marL="0" indent="0">
              <a:buNone/>
            </a:pPr>
            <a:r>
              <a:rPr lang="en-CA" b="1" dirty="0"/>
              <a:t>	</a:t>
            </a:r>
            <a:r>
              <a:rPr lang="en-CA" b="1" dirty="0" smtClean="0"/>
              <a:t>* Be aware of risk factors, warning signs, &amp; ask the question, </a:t>
            </a:r>
            <a:r>
              <a:rPr lang="en-CA" b="1" i="1" dirty="0" smtClean="0"/>
              <a:t>“Are you 	suicidal.” 	</a:t>
            </a:r>
          </a:p>
          <a:p>
            <a:pPr marL="0" indent="0">
              <a:buNone/>
            </a:pPr>
            <a:r>
              <a:rPr lang="en-CA" b="1" i="1" dirty="0" smtClean="0"/>
              <a:t>	</a:t>
            </a:r>
            <a:r>
              <a:rPr lang="en-CA" b="1" dirty="0" smtClean="0"/>
              <a:t>* Connect the person with suicidal thoughts to support &amp; help.</a:t>
            </a:r>
          </a:p>
          <a:p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Additional Measures For Employers &amp; Organizations to Consider: </a:t>
            </a:r>
          </a:p>
          <a:p>
            <a:pPr marL="0" indent="0">
              <a:buNone/>
            </a:pPr>
            <a:r>
              <a:rPr lang="en-CA" b="1" dirty="0" smtClean="0"/>
              <a:t>	* Consider providing access to confidential counselling services.</a:t>
            </a:r>
          </a:p>
          <a:p>
            <a:pPr marL="0" indent="0">
              <a:buNone/>
            </a:pPr>
            <a:r>
              <a:rPr lang="en-CA" b="1" dirty="0"/>
              <a:t>	</a:t>
            </a:r>
            <a:r>
              <a:rPr lang="en-CA" b="1" dirty="0" smtClean="0"/>
              <a:t>* For College and University campuses, Students Services usually offers 	free counselling.</a:t>
            </a:r>
          </a:p>
          <a:p>
            <a:pPr marL="0" indent="0">
              <a:buNone/>
            </a:pPr>
            <a:r>
              <a:rPr lang="en-CA" b="1" dirty="0"/>
              <a:t>	</a:t>
            </a:r>
            <a:r>
              <a:rPr lang="en-CA" b="1" dirty="0" smtClean="0"/>
              <a:t>* Create a workplace culture where people feel that it is okay to reach 	out 	for help and that they will know that they will not be penalized for 	doing so.</a:t>
            </a:r>
          </a:p>
          <a:p>
            <a:pPr marL="0" indent="0">
              <a:buNone/>
            </a:pPr>
            <a:r>
              <a:rPr lang="en-CA" b="1" dirty="0"/>
              <a:t>	</a:t>
            </a:r>
            <a:r>
              <a:rPr lang="en-CA" b="1" dirty="0" smtClean="0"/>
              <a:t>* Display posters in open areas and in bathrooms that indicate that it is 	okay to reach out for help and who to call.</a:t>
            </a:r>
          </a:p>
          <a:p>
            <a:pPr marL="0" indent="0">
              <a:buNone/>
            </a:pPr>
            <a:r>
              <a:rPr lang="en-C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sz="4000" b="1" dirty="0" smtClean="0">
                <a:solidFill>
                  <a:schemeClr val="tx1"/>
                </a:solidFill>
              </a:rPr>
              <a:t>Suicide and the Work Environment</a:t>
            </a:r>
            <a:endParaRPr lang="en-CA" sz="4000" b="1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CA" sz="2400" b="1" dirty="0" smtClean="0"/>
              <a:t>By</a:t>
            </a:r>
          </a:p>
          <a:p>
            <a:pPr algn="ctr"/>
            <a:r>
              <a:rPr lang="en-CA" sz="2400" b="1" dirty="0" smtClean="0"/>
              <a:t>Dr. Kathleen Stephany RN, PHD, CCC, Psychologist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4687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IDEAS FOR ORGANIZATIONS &amp; POSTERS: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" y="2711450"/>
            <a:ext cx="5124450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3168650"/>
            <a:ext cx="2222500" cy="295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0" y="166698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1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374" y="368490"/>
            <a:ext cx="8761413" cy="1978925"/>
          </a:xfrm>
        </p:spPr>
        <p:txBody>
          <a:bodyPr/>
          <a:lstStyle/>
          <a:p>
            <a:r>
              <a:rPr lang="en-CA" sz="3200" dirty="0" smtClean="0"/>
              <a:t>Employers, Organizations &amp; School Campuses May want to Consider Providing Training Opportunities on How BEST to Help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76500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smtClean="0"/>
              <a:t>Check out The Canadian Mental Health Association (CMHA) BC Division Web Site </a:t>
            </a:r>
            <a:r>
              <a:rPr lang="en-CA" sz="2400" b="1" dirty="0" smtClean="0">
                <a:hlinkClick r:id="rId2"/>
              </a:rPr>
              <a:t>www.cmha,bc.ca</a:t>
            </a:r>
            <a:endParaRPr lang="en-CA" sz="2400" b="1" dirty="0" smtClean="0"/>
          </a:p>
          <a:p>
            <a:pPr marL="0" indent="0">
              <a:buNone/>
            </a:pPr>
            <a:endParaRPr lang="en-CA" sz="2400" b="1" dirty="0" smtClean="0"/>
          </a:p>
          <a:p>
            <a:pPr marL="0" indent="0">
              <a:buNone/>
            </a:pPr>
            <a:r>
              <a:rPr lang="en-CA" sz="2400" b="1" dirty="0" smtClean="0"/>
              <a:t>e.g., Gatekeeper Training</a:t>
            </a:r>
          </a:p>
          <a:p>
            <a:pPr marL="0" indent="0">
              <a:buNone/>
            </a:pPr>
            <a:endParaRPr lang="en-CA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11" y="3425587"/>
            <a:ext cx="4494276" cy="31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5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1046746"/>
            <a:ext cx="8761413" cy="642695"/>
          </a:xfrm>
        </p:spPr>
        <p:txBody>
          <a:bodyPr/>
          <a:lstStyle/>
          <a:p>
            <a:r>
              <a:rPr lang="en-CA" dirty="0" smtClean="0"/>
              <a:t>The Importance of Self-care</a:t>
            </a:r>
            <a:br>
              <a:rPr lang="en-CA" dirty="0" smtClean="0"/>
            </a:br>
            <a:r>
              <a:rPr lang="en-CA" sz="2400" dirty="0" smtClean="0"/>
              <a:t>(as adapted from Stephany, 2014)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83903"/>
          </a:xfrm>
        </p:spPr>
        <p:txBody>
          <a:bodyPr>
            <a:normAutofit fontScale="92500" lnSpcReduction="20000"/>
          </a:bodyPr>
          <a:lstStyle/>
          <a:p>
            <a:r>
              <a:rPr lang="en-CA" sz="2000" b="1" dirty="0" smtClean="0"/>
              <a:t>We all need to do our very best to make self-care a priority, especially when we are confronted with other people’s suffering.</a:t>
            </a:r>
          </a:p>
          <a:p>
            <a:r>
              <a:rPr lang="en-CA" sz="2000" b="1" dirty="0" smtClean="0"/>
              <a:t>Consider doing at least one of the following:</a:t>
            </a:r>
          </a:p>
          <a:p>
            <a:pPr marL="0" indent="0">
              <a:buNone/>
            </a:pPr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dirty="0" smtClean="0">
                <a:solidFill>
                  <a:schemeClr val="accent6">
                    <a:lumMod val="75000"/>
                  </a:schemeClr>
                </a:solidFill>
              </a:rPr>
              <a:t>* Connect with the goodness of life each and every day.</a:t>
            </a:r>
          </a:p>
          <a:p>
            <a:pPr marL="0" indent="0">
              <a:buNone/>
            </a:pPr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dirty="0" smtClean="0">
                <a:solidFill>
                  <a:schemeClr val="accent6">
                    <a:lumMod val="75000"/>
                  </a:schemeClr>
                </a:solidFill>
              </a:rPr>
              <a:t>* Consider adopting a habit of gratitude.</a:t>
            </a:r>
          </a:p>
          <a:p>
            <a:pPr marL="0" indent="0">
              <a:buNone/>
            </a:pPr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dirty="0" smtClean="0">
                <a:solidFill>
                  <a:schemeClr val="accent6">
                    <a:lumMod val="75000"/>
                  </a:schemeClr>
                </a:solidFill>
              </a:rPr>
              <a:t>* Read something positive everyday.</a:t>
            </a:r>
          </a:p>
          <a:p>
            <a:pPr marL="0" indent="0">
              <a:buNone/>
            </a:pPr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dirty="0" smtClean="0">
                <a:solidFill>
                  <a:schemeClr val="accent6">
                    <a:lumMod val="75000"/>
                  </a:schemeClr>
                </a:solidFill>
              </a:rPr>
              <a:t>* Take better care of your body.</a:t>
            </a:r>
          </a:p>
          <a:p>
            <a:pPr marL="0" indent="0">
              <a:buNone/>
            </a:pPr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dirty="0" smtClean="0">
                <a:solidFill>
                  <a:schemeClr val="accent6">
                    <a:lumMod val="75000"/>
                  </a:schemeClr>
                </a:solidFill>
              </a:rPr>
              <a:t>* Exercise and eat better.</a:t>
            </a:r>
          </a:p>
          <a:p>
            <a:pPr marL="0" indent="0">
              <a:buNone/>
            </a:pPr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dirty="0" smtClean="0">
                <a:solidFill>
                  <a:schemeClr val="accent6">
                    <a:lumMod val="75000"/>
                  </a:schemeClr>
                </a:solidFill>
              </a:rPr>
              <a:t>* Stay connected with other people who love and support you.</a:t>
            </a:r>
          </a:p>
          <a:p>
            <a:pPr marL="0" indent="0">
              <a:buNone/>
            </a:pPr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dirty="0" smtClean="0">
                <a:solidFill>
                  <a:schemeClr val="accent6">
                    <a:lumMod val="75000"/>
                  </a:schemeClr>
                </a:solidFill>
              </a:rPr>
              <a:t>* Cultivate humour.</a:t>
            </a:r>
          </a:p>
          <a:p>
            <a:pPr marL="0" indent="0">
              <a:buNone/>
            </a:pPr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dirty="0" smtClean="0">
                <a:solidFill>
                  <a:schemeClr val="accent6">
                    <a:lumMod val="75000"/>
                  </a:schemeClr>
                </a:solidFill>
              </a:rPr>
              <a:t>* Reach out for help yourself. 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561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Help Someone Who is Suicidal </a:t>
            </a:r>
            <a:r>
              <a:rPr lang="en-CA" sz="2400" dirty="0" smtClean="0"/>
              <a:t>(brief but concise  role play)</a:t>
            </a:r>
            <a:endParaRPr lang="en-C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8798" y="3487280"/>
            <a:ext cx="9584832" cy="4421597"/>
          </a:xfrm>
        </p:spPr>
        <p:txBody>
          <a:bodyPr>
            <a:normAutofit/>
          </a:bodyPr>
          <a:lstStyle/>
          <a:p>
            <a:r>
              <a:rPr lang="en-CA" sz="2400" b="1" dirty="0" smtClean="0">
                <a:hlinkClick r:id="rId2"/>
              </a:rPr>
              <a:t>https</a:t>
            </a:r>
            <a:r>
              <a:rPr lang="en-CA" sz="2400" b="1" dirty="0">
                <a:hlinkClick r:id="rId2"/>
              </a:rPr>
              <a:t>://</a:t>
            </a:r>
            <a:r>
              <a:rPr lang="en-CA" sz="2400" b="1" dirty="0" smtClean="0">
                <a:hlinkClick r:id="rId2"/>
              </a:rPr>
              <a:t>www.youtube.com/watch?v=CAMAnPRLMH8  </a:t>
            </a:r>
            <a:endParaRPr lang="en-CA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34" y="3166279"/>
            <a:ext cx="5404786" cy="22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4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 smtClean="0"/>
              <a:t>Canadian Association for Suicide Prevention (CASP): Sharing Hope &amp; 	Resiliency. (2016). What are the warning signs.  Retrieved from:           	</a:t>
            </a:r>
            <a:r>
              <a:rPr lang="en-CA" b="1" dirty="0" smtClean="0">
                <a:hlinkClick r:id="rId2"/>
              </a:rPr>
              <a:t>www.suicideprevention.ca/preventing/warning-signs/</a:t>
            </a:r>
            <a:r>
              <a:rPr lang="en-CA" b="1" dirty="0" smtClean="0"/>
              <a:t>  </a:t>
            </a:r>
          </a:p>
          <a:p>
            <a:pPr marL="0" indent="0">
              <a:buNone/>
            </a:pPr>
            <a:r>
              <a:rPr lang="en-CA" b="1" dirty="0" smtClean="0"/>
              <a:t>National Suicide Prevention Lifeline. (2016). Suicide warning signs. Retrieved 	from: </a:t>
            </a:r>
            <a:r>
              <a:rPr lang="en-CA" b="1" dirty="0" smtClean="0">
                <a:hlinkClick r:id="rId3"/>
              </a:rPr>
              <a:t>www.suicidepreventionlifeline.org/learn/riskfactors.aspx</a:t>
            </a:r>
            <a:r>
              <a:rPr lang="en-CA" b="1" dirty="0" smtClean="0"/>
              <a:t> </a:t>
            </a:r>
          </a:p>
          <a:p>
            <a:pPr marL="0" indent="0">
              <a:buNone/>
            </a:pPr>
            <a:r>
              <a:rPr lang="en-CA" b="1" dirty="0" smtClean="0"/>
              <a:t>Stephany, K. (2007).  Suicide intervention: The importance of care as a 	therapeutic  imperative (Doctoral Dissertation). Breyer State University, 	Alabama, USA.</a:t>
            </a:r>
          </a:p>
          <a:p>
            <a:pPr marL="0" indent="0">
              <a:buNone/>
            </a:pPr>
            <a:r>
              <a:rPr lang="en-CA" b="1" dirty="0" smtClean="0"/>
              <a:t>Stephany, K. (2014).  Cultivating empathy: Inspiring health professionals to 	communicate more effectively: United Arab Emirates: Bentham 	Publishing.</a:t>
            </a:r>
          </a:p>
          <a:p>
            <a:pPr marL="0" indent="0">
              <a:buNone/>
            </a:pPr>
            <a:r>
              <a:rPr lang="en-CA" b="1" dirty="0" smtClean="0"/>
              <a:t>Workplace Strategies for Mental Health. (2016). Suicide Prevention. Retrieved 	from: </a:t>
            </a:r>
            <a:r>
              <a:rPr lang="en-CA" b="1" dirty="0" smtClean="0">
                <a:hlinkClick r:id="rId4"/>
              </a:rPr>
              <a:t>https://www.workplacestrategiesformentalhealth.com/job-specific-strategies/suicide-prevention</a:t>
            </a:r>
            <a:r>
              <a:rPr lang="en-CA" b="1" dirty="0" smtClean="0"/>
              <a:t>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29468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t="15007" r="-1" b="12906"/>
          <a:stretch/>
        </p:blipFill>
        <p:spPr>
          <a:xfrm>
            <a:off x="1612696" y="3169230"/>
            <a:ext cx="8515996" cy="1831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98" y="188119"/>
            <a:ext cx="8771428" cy="2552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69" y="2095727"/>
            <a:ext cx="2785119" cy="743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270"/>
          <a:stretch/>
        </p:blipFill>
        <p:spPr>
          <a:xfrm>
            <a:off x="1449857" y="5179965"/>
            <a:ext cx="9086336" cy="14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/>
          <a:stretch/>
        </p:blipFill>
        <p:spPr>
          <a:xfrm>
            <a:off x="2147316" y="2019172"/>
            <a:ext cx="7886700" cy="21796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99" y="223170"/>
            <a:ext cx="9133333" cy="1666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8903" y="4509176"/>
            <a:ext cx="7554098" cy="1532334"/>
          </a:xfrm>
          <a:prstGeom prst="roundRect">
            <a:avLst>
              <a:gd name="adj" fmla="val 13441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CA" sz="2800" dirty="0">
              <a:solidFill>
                <a:schemeClr val="bg1"/>
              </a:solidFill>
            </a:endParaRPr>
          </a:p>
          <a:p>
            <a:pPr algn="ctr"/>
            <a:r>
              <a:rPr lang="en-CA" sz="2800" dirty="0">
                <a:solidFill>
                  <a:schemeClr val="bg1"/>
                </a:solidFill>
              </a:rPr>
              <a:t>For information please visit cmha.bc.ca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Practical </a:t>
            </a:r>
            <a:r>
              <a:rPr lang="en-CA" dirty="0" smtClean="0"/>
              <a:t>Information &amp; Insights on How to Help Someone Who is Suicidal</a:t>
            </a:r>
            <a:r>
              <a:rPr lang="en-CA" b="1" dirty="0"/>
              <a:t/>
            </a:r>
            <a:br>
              <a:rPr lang="en-CA" b="1" dirty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91570" y="2947916"/>
            <a:ext cx="8806906" cy="3657600"/>
          </a:xfrm>
        </p:spPr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5" y="2541895"/>
            <a:ext cx="6130120" cy="49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8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All of Us Can Do Something to Help a Suicidal Person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4500"/>
          </a:xfrm>
        </p:spPr>
        <p:txBody>
          <a:bodyPr>
            <a:normAutofit/>
          </a:bodyPr>
          <a:lstStyle/>
          <a:p>
            <a:r>
              <a:rPr lang="en-CA" sz="2000" b="1" dirty="0" smtClean="0"/>
              <a:t>Everyone of us can learn how to do something to help someone who is suicidal. </a:t>
            </a:r>
          </a:p>
          <a:p>
            <a:r>
              <a:rPr lang="en-CA" sz="2000" b="1" dirty="0" smtClean="0"/>
              <a:t>You don’t need to be a health professional.</a:t>
            </a:r>
          </a:p>
          <a:p>
            <a:r>
              <a:rPr lang="en-CA" sz="2000" b="1" dirty="0" smtClean="0"/>
              <a:t>You just need a few tools or skills.  </a:t>
            </a:r>
            <a:endParaRPr lang="en-CA" sz="2000" b="1" dirty="0"/>
          </a:p>
          <a:p>
            <a:r>
              <a:rPr lang="en-CA" sz="2000" b="1" dirty="0" smtClean="0"/>
              <a:t>And Today you will learn some of those skills. </a:t>
            </a:r>
          </a:p>
          <a:p>
            <a:pPr marL="0" indent="0">
              <a:buNone/>
            </a:pPr>
            <a:endParaRPr lang="en-CA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03" y="5007090"/>
            <a:ext cx="2926080" cy="2029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34" y="4700016"/>
            <a:ext cx="3948196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 of Today’s Session &amp; What you will Learn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51881"/>
            <a:ext cx="9066213" cy="4606119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CA" sz="2000" b="1" dirty="0" smtClean="0"/>
              <a:t>Reasons </a:t>
            </a:r>
            <a:r>
              <a:rPr lang="en-CA" sz="2000" b="1" dirty="0"/>
              <a:t>w</a:t>
            </a:r>
            <a:r>
              <a:rPr lang="en-CA" sz="2000" b="1" dirty="0" smtClean="0"/>
              <a:t>hy we avoid the subject of suicide.</a:t>
            </a:r>
          </a:p>
          <a:p>
            <a:pPr marL="457200" indent="-457200">
              <a:buAutoNum type="arabicParenR"/>
            </a:pPr>
            <a:r>
              <a:rPr lang="en-CA" sz="2000" b="1" dirty="0" smtClean="0"/>
              <a:t>Some key risk factors for suicide &amp; warning </a:t>
            </a:r>
            <a:r>
              <a:rPr lang="en-CA" sz="2000" b="1" dirty="0"/>
              <a:t>s</a:t>
            </a:r>
            <a:r>
              <a:rPr lang="en-CA" sz="2000" b="1" dirty="0" smtClean="0"/>
              <a:t>igns.</a:t>
            </a:r>
          </a:p>
          <a:p>
            <a:pPr marL="457200" indent="-457200">
              <a:buAutoNum type="arabicParenR"/>
            </a:pPr>
            <a:r>
              <a:rPr lang="en-CA" sz="2000" b="1" dirty="0" smtClean="0"/>
              <a:t>Learn to ask the question, “Are you having thoughts about suicide?”</a:t>
            </a:r>
          </a:p>
          <a:p>
            <a:pPr marL="457200" indent="-457200">
              <a:buFont typeface="Wingdings 3" charset="2"/>
              <a:buAutoNum type="arabicParenR"/>
            </a:pPr>
            <a:r>
              <a:rPr lang="en-CA" sz="2000" b="1" dirty="0"/>
              <a:t>What is not helpful versus what is helpful</a:t>
            </a:r>
            <a:r>
              <a:rPr lang="en-CA" sz="2000" b="1" dirty="0" smtClean="0"/>
              <a:t>.</a:t>
            </a:r>
          </a:p>
          <a:p>
            <a:pPr marL="457200" indent="-457200">
              <a:buAutoNum type="arabicParenR"/>
            </a:pPr>
            <a:r>
              <a:rPr lang="en-CA" sz="2000" b="1" dirty="0" smtClean="0"/>
              <a:t>How to connect the suicidal person to support.</a:t>
            </a:r>
          </a:p>
          <a:p>
            <a:pPr marL="457200" indent="-457200">
              <a:buFont typeface="Wingdings 3" charset="2"/>
              <a:buAutoNum type="arabicParenR"/>
            </a:pPr>
            <a:r>
              <a:rPr lang="en-CA" sz="2000" b="1" dirty="0" smtClean="0"/>
              <a:t>Ways that an employer, employee, organization or School campus can help.</a:t>
            </a:r>
            <a:endParaRPr lang="en-CA" sz="2000" b="1" dirty="0"/>
          </a:p>
          <a:p>
            <a:pPr marL="457200" indent="-457200">
              <a:buFont typeface="Wingdings 3" charset="2"/>
              <a:buAutoNum type="arabicParenR"/>
            </a:pPr>
            <a:r>
              <a:rPr lang="en-CA" sz="2000" b="1" dirty="0" smtClean="0"/>
              <a:t>The Importance of Self Care.</a:t>
            </a:r>
          </a:p>
          <a:p>
            <a:pPr marL="457200" indent="-457200">
              <a:buFont typeface="Wingdings 3" charset="2"/>
              <a:buAutoNum type="arabicParenR"/>
            </a:pPr>
            <a:r>
              <a:rPr lang="en-CA" sz="2000" b="1" dirty="0" smtClean="0"/>
              <a:t>View a short role play: How to help someone who is suicidal.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19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Do We Avoid the Topic of Suicide?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08" y="2453375"/>
            <a:ext cx="8825659" cy="3416300"/>
          </a:xfrm>
        </p:spPr>
        <p:txBody>
          <a:bodyPr>
            <a:normAutofit fontScale="92500" lnSpcReduction="10000"/>
          </a:bodyPr>
          <a:lstStyle/>
          <a:p>
            <a:endParaRPr lang="en-CA" b="1" dirty="0" smtClean="0"/>
          </a:p>
          <a:p>
            <a:r>
              <a:rPr lang="en-CA" sz="2000" b="1" dirty="0" smtClean="0"/>
              <a:t>The topic of suicide can result in many emotional reactions, including fear and shame.</a:t>
            </a:r>
          </a:p>
          <a:p>
            <a:r>
              <a:rPr lang="en-CA" sz="2000" b="1" dirty="0" smtClean="0"/>
              <a:t>You may feel very uncomfortable with the subject.</a:t>
            </a:r>
          </a:p>
          <a:p>
            <a:r>
              <a:rPr lang="en-CA" sz="2000" b="1" dirty="0" smtClean="0"/>
              <a:t>You may have lost someone to suicide.</a:t>
            </a:r>
          </a:p>
          <a:p>
            <a:r>
              <a:rPr lang="en-CA" sz="2000" b="1" dirty="0" smtClean="0"/>
              <a:t>You may have religious reasons that depict suicide as bad.</a:t>
            </a:r>
          </a:p>
          <a:p>
            <a:r>
              <a:rPr lang="en-CA" sz="2000" b="1" dirty="0" smtClean="0"/>
              <a:t>You just would rather talk about something else.</a:t>
            </a:r>
          </a:p>
          <a:p>
            <a:r>
              <a:rPr lang="en-CA" sz="2000" b="1" dirty="0" smtClean="0"/>
              <a:t>You are afraid that talking about suicide might cause harm.</a:t>
            </a:r>
          </a:p>
          <a:p>
            <a:r>
              <a:rPr lang="en-CA" sz="2000" b="1" dirty="0" smtClean="0"/>
              <a:t>Other reasons for avoiding the subject of suicide.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6068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Important for you to know?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r>
              <a:rPr lang="en-CA" b="1" dirty="0" smtClean="0"/>
              <a:t>It is helpful for you to understand risk factors and warning signs, and how to connect a person with suicidal thoughts to support and help.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44" y="1936939"/>
            <a:ext cx="21050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Risk Factors</a:t>
            </a:r>
            <a:br>
              <a:rPr lang="en-CA" dirty="0" smtClean="0"/>
            </a:br>
            <a:r>
              <a:rPr lang="en-CA" sz="2000" dirty="0" smtClean="0"/>
              <a:t>(as adapted from the National Suicide Prevention Lifeline, 2016)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29301"/>
            <a:ext cx="8825659" cy="3717499"/>
          </a:xfrm>
        </p:spPr>
        <p:txBody>
          <a:bodyPr>
            <a:noAutofit/>
          </a:bodyPr>
          <a:lstStyle/>
          <a:p>
            <a:r>
              <a:rPr lang="en-CA" sz="2000" b="1" dirty="0" smtClean="0"/>
              <a:t>Recent loss.</a:t>
            </a:r>
          </a:p>
          <a:p>
            <a:r>
              <a:rPr lang="en-CA" sz="2000" b="1" dirty="0" smtClean="0"/>
              <a:t>Hopelessness.</a:t>
            </a:r>
          </a:p>
          <a:p>
            <a:r>
              <a:rPr lang="en-CA" sz="2000" b="1" dirty="0" smtClean="0"/>
              <a:t>Substance misuse.</a:t>
            </a:r>
          </a:p>
          <a:p>
            <a:r>
              <a:rPr lang="en-CA" sz="2000" b="1" dirty="0" smtClean="0"/>
              <a:t>Person who is struggling with mental illness.	</a:t>
            </a:r>
          </a:p>
          <a:p>
            <a:r>
              <a:rPr lang="en-CA" sz="2000" b="1" dirty="0" smtClean="0"/>
              <a:t>Person with serious other health challenges.</a:t>
            </a:r>
          </a:p>
          <a:p>
            <a:r>
              <a:rPr lang="en-CA" sz="2000" b="1" dirty="0" smtClean="0"/>
              <a:t>Lack of social support.</a:t>
            </a:r>
          </a:p>
          <a:p>
            <a:r>
              <a:rPr lang="en-CA" sz="2000" b="1" dirty="0" smtClean="0"/>
              <a:t>Previous suicide attempt.</a:t>
            </a:r>
          </a:p>
          <a:p>
            <a:r>
              <a:rPr lang="en-CA" sz="2000" b="1" dirty="0" smtClean="0"/>
              <a:t>Family member who ended their life through suicide.</a:t>
            </a:r>
          </a:p>
          <a:p>
            <a:r>
              <a:rPr lang="en-CA" sz="2000" b="1" dirty="0" smtClean="0"/>
              <a:t>Perfectionism.</a:t>
            </a:r>
            <a:endParaRPr lang="en-CA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72" y="2429301"/>
            <a:ext cx="4191000" cy="42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18615"/>
            <a:ext cx="8761413" cy="1228298"/>
          </a:xfrm>
        </p:spPr>
        <p:txBody>
          <a:bodyPr/>
          <a:lstStyle/>
          <a:p>
            <a:r>
              <a:rPr lang="en-CA" dirty="0" smtClean="0"/>
              <a:t>Warning Signs</a:t>
            </a:r>
            <a:br>
              <a:rPr lang="en-CA" dirty="0" smtClean="0"/>
            </a:br>
            <a:r>
              <a:rPr lang="en-CA" sz="2000" dirty="0"/>
              <a:t>(as adapted from </a:t>
            </a:r>
            <a:r>
              <a:rPr lang="en-CA" sz="2000" dirty="0" smtClean="0"/>
              <a:t>the Canadian Association for Suicide Prevention (CASP), 2016)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97551"/>
          </a:xfrm>
        </p:spPr>
        <p:txBody>
          <a:bodyPr>
            <a:normAutofit lnSpcReduction="10000"/>
          </a:bodyPr>
          <a:lstStyle/>
          <a:p>
            <a:r>
              <a:rPr lang="en-CA" sz="2000" b="1" dirty="0" smtClean="0"/>
              <a:t>Loss of interest in things a person used to enjoy.	</a:t>
            </a:r>
          </a:p>
          <a:p>
            <a:r>
              <a:rPr lang="en-CA" sz="2000" b="1" dirty="0" smtClean="0"/>
              <a:t>Giving things away.</a:t>
            </a:r>
          </a:p>
          <a:p>
            <a:r>
              <a:rPr lang="en-CA" sz="2000" b="1" dirty="0" smtClean="0"/>
              <a:t>Talking about feeling hopeless or worthless.</a:t>
            </a:r>
          </a:p>
          <a:p>
            <a:r>
              <a:rPr lang="en-CA" sz="2000" b="1" dirty="0" smtClean="0"/>
              <a:t>Isolating oneself.</a:t>
            </a:r>
          </a:p>
          <a:p>
            <a:r>
              <a:rPr lang="en-CA" sz="2000" b="1" dirty="0" smtClean="0"/>
              <a:t>Decline in work or school performance.</a:t>
            </a:r>
          </a:p>
          <a:p>
            <a:r>
              <a:rPr lang="en-CA" sz="2000" b="1" dirty="0" smtClean="0"/>
              <a:t>Decline in personal hygiene.</a:t>
            </a:r>
          </a:p>
          <a:p>
            <a:r>
              <a:rPr lang="en-CA" sz="2000" b="1" dirty="0" smtClean="0"/>
              <a:t>Statements like, </a:t>
            </a: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“What is the point of going on.”</a:t>
            </a:r>
          </a:p>
          <a:p>
            <a:pPr marL="0" indent="0">
              <a:buNone/>
            </a:pPr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				“The World is better off without me.”</a:t>
            </a:r>
          </a:p>
          <a:p>
            <a:pPr marL="0" indent="0">
              <a:buNone/>
            </a:pPr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				“I just can’t take the pressure any more.”</a:t>
            </a:r>
          </a:p>
          <a:p>
            <a:pPr marL="0" indent="0">
              <a:buNone/>
            </a:pP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</a:rPr>
              <a:t>					“I wish I were dead.”</a:t>
            </a:r>
          </a:p>
          <a:p>
            <a:pPr marL="0" indent="0">
              <a:buNone/>
            </a:pPr>
            <a:endParaRPr lang="en-CA" b="1" i="1" dirty="0" smtClean="0"/>
          </a:p>
          <a:p>
            <a:pPr marL="0" indent="0">
              <a:buNone/>
            </a:pPr>
            <a:endParaRPr lang="en-C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71" y="2372455"/>
            <a:ext cx="2499360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458</TotalTime>
  <Words>896</Words>
  <Application>Microsoft Office PowerPoint</Application>
  <PresentationFormat>Widescreen</PresentationFormat>
  <Paragraphs>136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 Boardroom</vt:lpstr>
      <vt:lpstr>PowerPoint Presentation</vt:lpstr>
      <vt:lpstr>Suicide and the Work Environment</vt:lpstr>
      <vt:lpstr>Practical Information &amp; Insights on How to Help Someone Who is Suicidal </vt:lpstr>
      <vt:lpstr>All of Us Can Do Something to Help a Suicidal Person</vt:lpstr>
      <vt:lpstr>Overview of Today’s Session &amp; What you will Learn</vt:lpstr>
      <vt:lpstr>Why Do We Avoid the Topic of Suicide?</vt:lpstr>
      <vt:lpstr>What is Important for you to know?</vt:lpstr>
      <vt:lpstr>Key Risk Factors (as adapted from the National Suicide Prevention Lifeline, 2016)</vt:lpstr>
      <vt:lpstr>Warning Signs (as adapted from the Canadian Association for Suicide Prevention (CASP), 2016)</vt:lpstr>
      <vt:lpstr>We can all learn to feel more comfortable about talking about suicide</vt:lpstr>
      <vt:lpstr>Practice asking the question, “You sound hopeless, are you having thoughts of suicide?” </vt:lpstr>
      <vt:lpstr>If they admit to having Suicidal thoughts, you should be aware of WHAT IS NOT HELPFUL (as adapted from Stephany, 2007)</vt:lpstr>
      <vt:lpstr>If they admit to having Suicidal thoughts, you should also be aware of WHAT IS HELPFUL (as adapted from Stephany, 2007)</vt:lpstr>
      <vt:lpstr>Let them Know that They are Not Alone</vt:lpstr>
      <vt:lpstr>The Importance of Kindness &amp; Care</vt:lpstr>
      <vt:lpstr>Advice from a Patient</vt:lpstr>
      <vt:lpstr>Listening Communicates that you care</vt:lpstr>
      <vt:lpstr>Know what your Role is  (as adapted from CASP, 2016)</vt:lpstr>
      <vt:lpstr> Ways that an Employer, Employee, Organization or School Campus Can Help  (As adapted from Workplace Strategies for Mental Health, 2016)  </vt:lpstr>
      <vt:lpstr>IDEAS FOR ORGANIZATIONS &amp; POSTERS:</vt:lpstr>
      <vt:lpstr>Employers, Organizations &amp; School Campuses May want to Consider Providing Training Opportunities on How BEST to Help</vt:lpstr>
      <vt:lpstr>The Importance of Self-care (as adapted from Stephany, 2014)</vt:lpstr>
      <vt:lpstr>How to Help Someone Who is Suicidal (brief but concise  role play)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Breakout Session 3: A Working Session on Suicide and the Workplace</dc:title>
  <dc:creator>kathleen stephany</dc:creator>
  <cp:lastModifiedBy>Amelia Hamfelt</cp:lastModifiedBy>
  <cp:revision>54</cp:revision>
  <cp:lastPrinted>2016-02-13T01:23:58Z</cp:lastPrinted>
  <dcterms:created xsi:type="dcterms:W3CDTF">2016-02-07T23:13:45Z</dcterms:created>
  <dcterms:modified xsi:type="dcterms:W3CDTF">2016-09-12T23:29:23Z</dcterms:modified>
</cp:coreProperties>
</file>